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2.png" ContentType="image/png"/>
  <Override PartName="/ppt/media/image4.jpeg" ContentType="image/jpeg"/>
  <Override PartName="/ppt/media/image5.jpeg" ContentType="image/jpeg"/>
  <Override PartName="/ppt/media/image1.png" ContentType="image/png"/>
  <Override PartName="/ppt/media/image3.png" ContentType="image/png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_rels/slide26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22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29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0.xml.rels" ContentType="application/vnd.openxmlformats-package.relationships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slides/slide25.xml" ContentType="application/vnd.openxmlformats-officedocument.presentationml.slide+xml"/>
  <Override PartName="/ppt/slides/slide5.xml" ContentType="application/vnd.openxmlformats-officedocument.presentationml.slide+xml"/>
  <Override PartName="/ppt/slides/slide28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24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0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2920" cy="6853320"/>
          </a:xfrm>
          <a:prstGeom prst="rect">
            <a:avLst/>
          </a:prstGeom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/>
              <a:t>2º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/>
              <a:t>3º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/>
              <a:t>4º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/>
              <a:t>5º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7º Nível da estrutura de tópicos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pt-BR"/>
              <a:t>8º Nível da estrutura de tópicos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pt-BR"/>
              <a:t>9º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3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2920" cy="6853320"/>
          </a:xfrm>
          <a:prstGeom prst="rect">
            <a:avLst/>
          </a:prstGeom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/>
              <a:t>2º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/>
              <a:t>3º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/>
              <a:t>4º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/>
              <a:t>5º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7º Nível da estrutura de tópicos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pt-BR"/>
              <a:t>8º Nível da estrutura de tópicos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pt-BR"/>
              <a:t>9º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0" y="476280"/>
            <a:ext cx="77688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800">
                <a:solidFill>
                  <a:srgbClr val="ff0000"/>
                </a:solidFill>
                <a:latin typeface="Tahoma"/>
              </a:rPr>
              <a:t>SUBSTANTIVOS</a:t>
            </a:r>
            <a:endParaRPr/>
          </a:p>
        </p:txBody>
      </p:sp>
      <p:sp>
        <p:nvSpPr>
          <p:cNvPr id="7" name="CustomShape 2"/>
          <p:cNvSpPr/>
          <p:nvPr/>
        </p:nvSpPr>
        <p:spPr>
          <a:xfrm>
            <a:off x="432000" y="1368000"/>
            <a:ext cx="7847280" cy="5593680"/>
          </a:xfrm>
          <a:prstGeom prst="rect">
            <a:avLst/>
          </a:prstGeom>
        </p:spPr>
        <p:txBody>
          <a:bodyPr bIns="46800" lIns="90000" rIns="90000" tIns="46800"/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</a:rPr>
              <a:t>Colômbia, bola, medo, trovão, paixão, etc. Essas palavras estão dando nome a lugar, objeto, sensação física, fenômenos da natureza, emoções, enfim as coisas em geral. Esses nomes são chamados </a:t>
            </a:r>
            <a:r>
              <a:rPr i="1" lang="pt-BR" sz="3200">
                <a:solidFill>
                  <a:srgbClr val="000000"/>
                </a:solidFill>
                <a:latin typeface="Tahoma"/>
              </a:rPr>
              <a:t>SUBSTANTIVOS</a:t>
            </a:r>
            <a:r>
              <a:rPr lang="pt-BR" sz="3200">
                <a:solidFill>
                  <a:srgbClr val="000000"/>
                </a:solidFill>
                <a:latin typeface="Tahoma"/>
              </a:rPr>
              <a:t>.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</a:rPr>
              <a:t> 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</a:rPr>
              <a:t>Assim, podemos dizer que substantivo é a palavra que dá nome aos seres.</a:t>
            </a:r>
            <a:endParaRPr/>
          </a:p>
        </p:txBody>
      </p:sp>
      <p:pic>
        <p:nvPicPr>
          <p:cNvPr descr="" id="8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7272000" y="5040000"/>
            <a:ext cx="1765080" cy="1368360"/>
          </a:xfrm>
          <a:prstGeom prst="rect">
            <a:avLst/>
          </a:prstGeom>
        </p:spPr>
      </p:pic>
      <p:sp>
        <p:nvSpPr>
          <p:cNvPr id="9" name="CustomShape 3"/>
          <p:cNvSpPr/>
          <p:nvPr/>
        </p:nvSpPr>
        <p:spPr>
          <a:xfrm>
            <a:off x="216000" y="1296000"/>
            <a:ext cx="8553240" cy="47502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pt-BR" sz="2800"/>
              <a:t>O substantivo integra as dez classes gramaticais e, dessa forma, possui funções específicas, como a de nomear os seres. Além de objetos, pessoas e fenômenos, os substantivos também nomeiam:</a:t>
            </a:r>
            <a:endParaRPr/>
          </a:p>
          <a:p>
            <a:endParaRPr/>
          </a:p>
          <a:p>
            <a:r>
              <a:rPr lang="pt-BR" sz="2800"/>
              <a:t>-lugares: Alemanha, Porto Alegre...</a:t>
            </a:r>
            <a:endParaRPr/>
          </a:p>
          <a:p>
            <a:r>
              <a:rPr lang="pt-BR" sz="2800"/>
              <a:t>-sentimentos: raiva, amor...</a:t>
            </a:r>
            <a:endParaRPr/>
          </a:p>
          <a:p>
            <a:r>
              <a:rPr lang="pt-BR" sz="2800"/>
              <a:t>-estados: alegria, tristeza...</a:t>
            </a:r>
            <a:endParaRPr/>
          </a:p>
          <a:p>
            <a:r>
              <a:rPr lang="pt-BR" sz="2800"/>
              <a:t>-qualidades: honestidade, sinceridade...</a:t>
            </a:r>
            <a:endParaRPr/>
          </a:p>
          <a:p>
            <a:r>
              <a:rPr lang="pt-BR" sz="2800"/>
              <a:t>-ações: corrida, pescaria...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1"/>
          <p:cNvSpPr/>
          <p:nvPr/>
        </p:nvSpPr>
        <p:spPr>
          <a:xfrm>
            <a:off x="457200" y="221760"/>
            <a:ext cx="8226000" cy="1245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FORMAÇÃO DO SUBSTANTIVO</a:t>
            </a:r>
            <a:endParaRPr/>
          </a:p>
        </p:txBody>
      </p:sp>
      <p:sp>
        <p:nvSpPr>
          <p:cNvPr id="27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Quanto à formação o substantivo pode ser:</a:t>
            </a:r>
            <a:endParaRPr/>
          </a:p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endParaRPr/>
          </a:p>
          <a:p>
            <a:pPr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Primitivo;</a:t>
            </a:r>
            <a:endParaRPr/>
          </a:p>
          <a:p>
            <a:pPr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Derivado;</a:t>
            </a:r>
            <a:endParaRPr/>
          </a:p>
          <a:p>
            <a:pPr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Simples;</a:t>
            </a:r>
            <a:endParaRPr/>
          </a:p>
          <a:p>
            <a:pPr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Composto.</a:t>
            </a:r>
            <a:endParaRPr/>
          </a:p>
        </p:txBody>
      </p:sp>
    </p:spTree>
  </p:cSld>
  <p:timing>
    <p:tnLst>
      <p:par>
        <p:cTn dur="indefinite" id="19" nodeType="tmRoot" restart="never">
          <p:childTnLst>
            <p:seq>
              <p:cTn id="2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PRIMITIVOS</a:t>
            </a:r>
            <a:endParaRPr/>
          </a:p>
        </p:txBody>
      </p:sp>
      <p:sp>
        <p:nvSpPr>
          <p:cNvPr id="29" name="CustomShape 2"/>
          <p:cNvSpPr/>
          <p:nvPr/>
        </p:nvSpPr>
        <p:spPr>
          <a:xfrm>
            <a:off x="340200" y="144000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4000">
                <a:solidFill>
                  <a:srgbClr val="000080"/>
                </a:solidFill>
                <a:latin typeface="Tahoma"/>
                <a:ea typeface="DejaVu Sans"/>
              </a:rPr>
              <a:t>É o substantivos que dá origem a outras palavras.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4000">
                <a:solidFill>
                  <a:srgbClr val="000080"/>
                </a:solidFill>
                <a:latin typeface="Tahoma"/>
                <a:ea typeface="DejaVu Sans"/>
              </a:rPr>
              <a:t>Exemplos: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Meu 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limão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 meu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limoeiro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,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meu pé de jacarandá...</a:t>
            </a:r>
            <a:endParaRPr/>
          </a:p>
        </p:txBody>
      </p:sp>
    </p:spTree>
  </p:cSld>
  <p:timing>
    <p:tnLst>
      <p:par>
        <p:cTn dur="indefinite" id="21" nodeType="tmRoot" restart="never">
          <p:childTnLst>
            <p:seq>
              <p:cTn id="2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DERIVADOS</a:t>
            </a:r>
            <a:endParaRPr/>
          </a:p>
        </p:txBody>
      </p:sp>
      <p:sp>
        <p:nvSpPr>
          <p:cNvPr id="31" name="CustomShape 2"/>
          <p:cNvSpPr/>
          <p:nvPr/>
        </p:nvSpPr>
        <p:spPr>
          <a:xfrm>
            <a:off x="288000" y="1440000"/>
            <a:ext cx="8495280" cy="4743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4000">
                <a:solidFill>
                  <a:srgbClr val="ff0000"/>
                </a:solidFill>
                <a:latin typeface="Tahoma"/>
                <a:ea typeface="DejaVu Sans"/>
              </a:rPr>
              <a:t>É originado através de outra palavra.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0000"/>
                </a:solidFill>
                <a:latin typeface="Tahoma"/>
                <a:ea typeface="DejaVu Sans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0000"/>
                </a:solidFill>
                <a:latin typeface="Tahoma"/>
                <a:ea typeface="DejaVu Sans"/>
              </a:rPr>
              <a:t>Exemplos: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 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Meu 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limão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 meu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limoeiro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,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meu pé de jacarandá...</a:t>
            </a:r>
            <a:endParaRPr/>
          </a:p>
        </p:txBody>
      </p:sp>
    </p:spTree>
  </p:cSld>
  <p:timing>
    <p:tnLst>
      <p:par>
        <p:cTn dur="indefinite" id="23" nodeType="tmRoot" restart="never">
          <p:childTnLst>
            <p:seq>
              <p:cTn id="2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SIMPLES</a:t>
            </a:r>
            <a:endParaRPr/>
          </a:p>
        </p:txBody>
      </p:sp>
      <p:sp>
        <p:nvSpPr>
          <p:cNvPr id="33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</a:t>
            </a: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São os substantivos que apresentam apenas um radical na sua formação.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 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  </a:t>
            </a: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Exemplos: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 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O substantivo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chuva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 é formado por um único elemento ou radical. </a:t>
            </a:r>
            <a:endParaRPr/>
          </a:p>
        </p:txBody>
      </p:sp>
    </p:spTree>
  </p:cSld>
  <p:timing>
    <p:tnLst>
      <p:par>
        <p:cTn dur="indefinite" id="25" nodeType="tmRoot" restart="never">
          <p:childTnLst>
            <p:seq>
              <p:cTn id="2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COMPOSTOS</a:t>
            </a:r>
            <a:endParaRPr/>
          </a:p>
        </p:txBody>
      </p:sp>
      <p:sp>
        <p:nvSpPr>
          <p:cNvPr id="35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</a:t>
            </a: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São os substantivos que apresentam dois ou mais radicais na sua formação.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0000ff"/>
                </a:solidFill>
                <a:latin typeface="Tahoma"/>
                <a:ea typeface="DejaVu Sans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O substantivo </a:t>
            </a:r>
            <a:r>
              <a:rPr lang="pt-BR" sz="4000">
                <a:solidFill>
                  <a:srgbClr val="ff3333"/>
                </a:solidFill>
                <a:latin typeface="Tahoma"/>
                <a:ea typeface="DejaVu Sans"/>
              </a:rPr>
              <a:t>guarda-chuva</a:t>
            </a:r>
            <a:r>
              <a:rPr lang="pt-BR" sz="4000">
                <a:solidFill>
                  <a:srgbClr val="ffffff"/>
                </a:solidFill>
                <a:latin typeface="Tahoma"/>
                <a:ea typeface="DejaVu Sans"/>
              </a:rPr>
              <a:t> é formado por dois elementos (guarda + chuva)</a:t>
            </a:r>
            <a:endParaRPr/>
          </a:p>
        </p:txBody>
      </p:sp>
    </p:spTree>
  </p:cSld>
  <p:timing>
    <p:tnLst>
      <p:par>
        <p:cTn dur="indefinite" id="27" nodeType="tmRoot" restart="never">
          <p:childTnLst>
            <p:seq>
              <p:cTn id="2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FLEXÃO DO SUBSTANTIVO</a:t>
            </a:r>
            <a:endParaRPr/>
          </a:p>
        </p:txBody>
      </p:sp>
      <p:sp>
        <p:nvSpPr>
          <p:cNvPr id="37" name="CustomShape 2"/>
          <p:cNvSpPr/>
          <p:nvPr/>
        </p:nvSpPr>
        <p:spPr>
          <a:xfrm>
            <a:off x="845280" y="187200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Por ser uma palavra variável o substantivo sofre flexões para indicar: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Gênero: masculino ou feminino;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Número: singular ou plural;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Grau: aumentativo ou diminutivo.</a:t>
            </a:r>
            <a:endParaRPr/>
          </a:p>
        </p:txBody>
      </p:sp>
    </p:spTree>
  </p:cSld>
  <p:timing>
    <p:tnLst>
      <p:par>
        <p:cTn dur="indefinite" id="29" nodeType="tmRoot" restart="never">
          <p:childTnLst>
            <p:seq>
              <p:cTn id="3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GÊNERO DO SUBSTANTIVO</a:t>
            </a:r>
            <a:endParaRPr/>
          </a:p>
        </p:txBody>
      </p:sp>
      <p:sp>
        <p:nvSpPr>
          <p:cNvPr id="39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Na língua portuguesa há dois gêneros: masculino e feminino. Será masculino o substantivo que admitir o artigo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o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e feminino aquele que admitir o artigo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a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.  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Exemplos:  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O avião, o calçado, o leão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A menina, a camisa, a cadeira</a:t>
            </a:r>
            <a:endParaRPr/>
          </a:p>
        </p:txBody>
      </p:sp>
    </p:spTree>
  </p:cSld>
  <p:timing>
    <p:tnLst>
      <p:par>
        <p:cTn dur="indefinite" id="31" nodeType="tmRoot" restart="never">
          <p:childTnLst>
            <p:seq>
              <p:cTn id="3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 BIFORME</a:t>
            </a:r>
            <a:endParaRPr/>
          </a:p>
        </p:txBody>
      </p:sp>
      <p:sp>
        <p:nvSpPr>
          <p:cNvPr id="41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80000"/>
              </a:lnSpc>
            </a:pPr>
            <a:r>
              <a:rPr lang="pt-BR" sz="2800">
                <a:solidFill>
                  <a:srgbClr val="ffffff"/>
                </a:solidFill>
                <a:latin typeface="Tahoma"/>
                <a:ea typeface="DejaVu Sans"/>
              </a:rPr>
              <a:t>      </a:t>
            </a: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Na indicação de nomes de seres vivos o gênero da palavra está ligado, geralmente, ao sexo do ser, havendo, portanto, uma forma para o masculino e outra para o feminino.</a:t>
            </a:r>
            <a:endParaRPr/>
          </a:p>
          <a:p>
            <a:pPr algn="just">
              <a:lnSpc>
                <a:spcPct val="80000"/>
              </a:lnSpc>
            </a:pP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   </a:t>
            </a: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Exemplos:</a:t>
            </a:r>
            <a:endParaRPr/>
          </a:p>
          <a:p>
            <a:endParaRPr/>
          </a:p>
          <a:p>
            <a:pPr algn="just"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Garoto – substantivo masculino indicando pessoa do sexo masculino;</a:t>
            </a:r>
            <a:endParaRPr/>
          </a:p>
          <a:p>
            <a:pPr algn="just"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Garota – substantivo feminino indicando pessoa do sexo feminino.</a:t>
            </a:r>
            <a:endParaRPr/>
          </a:p>
          <a:p>
            <a:pPr algn="just"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000080"/>
                </a:solidFill>
                <a:latin typeface="Tahoma"/>
                <a:ea typeface="DejaVu Sans"/>
              </a:rPr>
              <a:t>Gato - Gata</a:t>
            </a:r>
            <a:endParaRPr/>
          </a:p>
          <a:p>
            <a:pPr algn="just">
              <a:lnSpc>
                <a:spcPct val="80000"/>
              </a:lnSpc>
            </a:pPr>
            <a:r>
              <a:rPr lang="pt-BR" sz="2800">
                <a:solidFill>
                  <a:srgbClr val="ffffff"/>
                </a:solidFill>
                <a:latin typeface="Tahoma"/>
                <a:ea typeface="DejaVu Sans"/>
              </a:rPr>
              <a:t> </a:t>
            </a:r>
            <a:endParaRPr/>
          </a:p>
        </p:txBody>
      </p:sp>
      <p:pic>
        <p:nvPicPr>
          <p:cNvPr descr="" id="4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5760000" y="5220000"/>
            <a:ext cx="2696400" cy="1634400"/>
          </a:xfrm>
          <a:prstGeom prst="rect">
            <a:avLst/>
          </a:prstGeom>
        </p:spPr>
      </p:pic>
    </p:spTree>
  </p:cSld>
  <p:timing>
    <p:tnLst>
      <p:par>
        <p:cTn dur="indefinite" id="33" nodeType="tmRoot" restart="never">
          <p:childTnLst>
            <p:seq>
              <p:cTn id="3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457200" y="-36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FORMAÇÃO DO FEMININO</a:t>
            </a:r>
            <a:endParaRPr/>
          </a:p>
        </p:txBody>
      </p:sp>
      <p:sp>
        <p:nvSpPr>
          <p:cNvPr id="44" name="CustomShape 2"/>
          <p:cNvSpPr/>
          <p:nvPr/>
        </p:nvSpPr>
        <p:spPr>
          <a:xfrm>
            <a:off x="457200" y="907560"/>
            <a:ext cx="8226000" cy="56862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O feminino pode ser formado das seguintes formas: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- trocando a terminação 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o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por 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:  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Moç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o -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moç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Menin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o -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menin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  <a:p>
            <a:pPr>
              <a:lnSpc>
                <a:spcPct val="80000"/>
              </a:lnSpc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 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- trocando a terminação 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e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por 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Gigant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e -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gigant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Mestr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e -</a:t>
            </a: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 mestr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  <a:p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- acrescentando a letra 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Português - portugues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800">
                <a:solidFill>
                  <a:srgbClr val="ff0000"/>
                </a:solidFill>
                <a:latin typeface="Tahoma"/>
                <a:ea typeface="DejaVu Sans"/>
              </a:rPr>
              <a:t>cantor - cantor</a:t>
            </a:r>
            <a:r>
              <a:rPr b="1" lang="pt-BR" sz="2800">
                <a:solidFill>
                  <a:srgbClr val="ff0000"/>
                </a:solidFill>
                <a:latin typeface="Tahoma"/>
                <a:ea typeface="DejaVu Sans"/>
              </a:rPr>
              <a:t>a</a:t>
            </a:r>
            <a:endParaRPr/>
          </a:p>
        </p:txBody>
      </p:sp>
    </p:spTree>
  </p:cSld>
  <p:timing>
    <p:tnLst>
      <p:par>
        <p:cTn dur="indefinite" id="35" nodeType="tmRoot" restart="never">
          <p:childTnLst>
            <p:seq>
              <p:cTn id="3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457200" y="27756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FORMAÇÃO DO FEMININO</a:t>
            </a:r>
            <a:endParaRPr/>
          </a:p>
        </p:txBody>
      </p:sp>
      <p:sp>
        <p:nvSpPr>
          <p:cNvPr id="46" name="CustomShape 2"/>
          <p:cNvSpPr/>
          <p:nvPr/>
        </p:nvSpPr>
        <p:spPr>
          <a:xfrm>
            <a:off x="457200" y="981000"/>
            <a:ext cx="8226000" cy="5684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- mudando-se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ao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 final para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ã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ao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ona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Catal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ão -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 catal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ã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Valent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ão - 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valent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ona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Le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ão -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 le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oa</a:t>
            </a:r>
            <a:endParaRPr/>
          </a:p>
          <a:p>
            <a:pPr>
              <a:lnSpc>
                <a:spcPct val="80000"/>
              </a:lnSpc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 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- com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esa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essa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isa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ina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, 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triz</a:t>
            </a: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conde - cond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essa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Príncipe -  princ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esa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poeta - poet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isa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Ator - a</a:t>
            </a:r>
            <a:r>
              <a:rPr b="1" lang="pt-BR" sz="2600">
                <a:solidFill>
                  <a:srgbClr val="0000ff"/>
                </a:solidFill>
                <a:latin typeface="Tahoma"/>
                <a:ea typeface="DejaVu Sans"/>
              </a:rPr>
              <a:t>triz</a:t>
            </a:r>
            <a:endParaRPr/>
          </a:p>
          <a:p>
            <a:pPr>
              <a:lnSpc>
                <a:spcPct val="80000"/>
              </a:lnSpc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 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por palavras diferentes: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Cavaleiro - amazona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Padre - madre</a:t>
            </a:r>
            <a:endParaRPr/>
          </a:p>
          <a:p>
            <a:pPr>
              <a:lnSpc>
                <a:spcPct val="80000"/>
              </a:lnSpc>
              <a:buSzPct val="25000"/>
              <a:buFont typeface="Wingdings"/>
              <a:buChar char=""/>
            </a:pPr>
            <a:r>
              <a:rPr lang="pt-BR" sz="2600">
                <a:solidFill>
                  <a:srgbClr val="0000ff"/>
                </a:solidFill>
                <a:latin typeface="Tahoma"/>
                <a:ea typeface="DejaVu Sans"/>
              </a:rPr>
              <a:t>Homem - mulher</a:t>
            </a:r>
            <a:endParaRPr/>
          </a:p>
        </p:txBody>
      </p:sp>
    </p:spTree>
  </p:cSld>
  <p:timing>
    <p:tnLst>
      <p:par>
        <p:cTn dur="indefinite" id="37" nodeType="tmRoot" restart="never">
          <p:childTnLst>
            <p:seq>
              <p:cTn id="3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457200" y="221760"/>
            <a:ext cx="8226000" cy="1245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CLASSIFICAÇÃO DOS SUBSTANTIVOS</a:t>
            </a:r>
            <a:endParaRPr/>
          </a:p>
        </p:txBody>
      </p:sp>
      <p:sp>
        <p:nvSpPr>
          <p:cNvPr id="11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Os substantivos podem ser classificados da seguinte forma: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Concreto;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Abstrato;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Comuns;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Próprios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UNIFORMES</a:t>
            </a:r>
            <a:endParaRPr/>
          </a:p>
        </p:txBody>
      </p:sp>
      <p:sp>
        <p:nvSpPr>
          <p:cNvPr id="48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Há substantivos que possuem uma só forma para indicar tanto o masculino quanto o feminino. Podemos classificá-los em: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EPICENOS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SOBRECOMUNS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COMUNS DE DOIS GÊNEROS</a:t>
            </a:r>
            <a:endParaRPr/>
          </a:p>
        </p:txBody>
      </p:sp>
    </p:spTree>
  </p:cSld>
  <p:timing>
    <p:tnLst>
      <p:par>
        <p:cTn dur="indefinite" id="39" nodeType="tmRoot" restart="never">
          <p:childTnLst>
            <p:seq>
              <p:cTn id="4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EPICENOS</a:t>
            </a:r>
            <a:endParaRPr/>
          </a:p>
        </p:txBody>
      </p:sp>
      <p:sp>
        <p:nvSpPr>
          <p:cNvPr id="50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2800">
                <a:solidFill>
                  <a:srgbClr val="ffffff"/>
                </a:solidFill>
                <a:latin typeface="Tahoma"/>
                <a:ea typeface="DejaVu Sans"/>
              </a:rPr>
              <a:t> 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São substantivos que designam alguns animais e plantas, e são invariáveis. Para indicar o sexo são utilizadas as palavras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macho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ou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fêmea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. Exemplos: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Cobra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macho,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cobra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fêmea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Peixe 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macho,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peixe</a:t>
            </a: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 fêmea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O mamoeiro macho, o mamoeiro 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pt-BR" sz="3200">
                <a:solidFill>
                  <a:srgbClr val="0000ff"/>
                </a:solidFill>
                <a:latin typeface="Tahoma"/>
                <a:ea typeface="DejaVu Sans"/>
              </a:rPr>
              <a:t>fêmea.</a:t>
            </a:r>
            <a:endParaRPr/>
          </a:p>
        </p:txBody>
      </p:sp>
    </p:spTree>
  </p:cSld>
  <p:timing>
    <p:tnLst>
      <p:par>
        <p:cTn dur="indefinite" id="41" nodeType="tmRoot" restart="never">
          <p:childTnLst>
            <p:seq>
              <p:cTn id="4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57200" y="221760"/>
            <a:ext cx="8226000" cy="1245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SUBSTANTIVOS SOBRECOMUNS</a:t>
            </a:r>
            <a:endParaRPr/>
          </a:p>
        </p:txBody>
      </p:sp>
      <p:sp>
        <p:nvSpPr>
          <p:cNvPr id="52" name="CustomShape 2"/>
          <p:cNvSpPr/>
          <p:nvPr/>
        </p:nvSpPr>
        <p:spPr>
          <a:xfrm>
            <a:off x="269280" y="129600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São substantivos que designam pessoas e tem um só gênero tanto para o masculino como para o feminino. Exemplos: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A criança – masculino ou feminino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O indivíduo – masculino ou feminino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A vítima – masculino ou feminino</a:t>
            </a:r>
            <a:endParaRPr/>
          </a:p>
        </p:txBody>
      </p:sp>
    </p:spTree>
  </p:cSld>
  <p:timing>
    <p:tnLst>
      <p:par>
        <p:cTn dur="indefinite" id="43" nodeType="tmRoot" restart="never">
          <p:childTnLst>
            <p:seq>
              <p:cTn id="4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457200" y="221760"/>
            <a:ext cx="8226000" cy="1245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SUBSTANTIVOS COMUNS DE DOIS GÊNEROS</a:t>
            </a:r>
            <a:endParaRPr/>
          </a:p>
        </p:txBody>
      </p:sp>
      <p:sp>
        <p:nvSpPr>
          <p:cNvPr id="54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 </a:t>
            </a: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São substantivos que apresentam uma só forma para o masculino e para o feminino. A distinção se dá através do artigo, adjetivo ou pronome. Exemplos: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 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O motorista, a motorista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Meu colega, minha colega</a:t>
            </a:r>
            <a:endParaRPr/>
          </a:p>
          <a:p>
            <a:pPr algn="just">
              <a:lnSpc>
                <a:spcPct val="100000"/>
              </a:lnSpc>
              <a:buSzPct val="25000"/>
              <a:buFont typeface="Wingdings"/>
              <a:buChar char=""/>
            </a:pPr>
            <a:r>
              <a:rPr lang="pt-BR" sz="3200">
                <a:solidFill>
                  <a:srgbClr val="0000ff"/>
                </a:solidFill>
                <a:latin typeface="Tahoma"/>
                <a:ea typeface="DejaVu Sans"/>
              </a:rPr>
              <a:t>Bom estudante, boa estudante</a:t>
            </a:r>
            <a:endParaRPr/>
          </a:p>
        </p:txBody>
      </p:sp>
      <p:pic>
        <p:nvPicPr>
          <p:cNvPr descr="" id="55" name="Picture 6"/>
          <p:cNvPicPr/>
          <p:nvPr/>
        </p:nvPicPr>
        <p:blipFill>
          <a:blip r:embed="rId1"/>
          <a:stretch>
            <a:fillRect/>
          </a:stretch>
        </p:blipFill>
        <p:spPr>
          <a:xfrm>
            <a:off x="7200000" y="3960000"/>
            <a:ext cx="1778760" cy="2210400"/>
          </a:xfrm>
          <a:prstGeom prst="rect">
            <a:avLst/>
          </a:prstGeom>
        </p:spPr>
      </p:pic>
    </p:spTree>
  </p:cSld>
  <p:timing>
    <p:tnLst>
      <p:par>
        <p:cTn dur="indefinite" id="45" nodeType="tmRoot" restart="never">
          <p:childTnLst>
            <p:seq>
              <p:cTn id="4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457200" y="160920"/>
            <a:ext cx="8226000" cy="13705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pt-BR" sz="4200">
                <a:solidFill>
                  <a:srgbClr val="ffffcc"/>
                </a:solidFill>
                <a:latin typeface="Tahoma"/>
              </a:rPr>
              <a:t>Mudança de gênero e de significado</a:t>
            </a:r>
            <a:endParaRPr/>
          </a:p>
        </p:txBody>
      </p:sp>
      <p:sp>
        <p:nvSpPr>
          <p:cNvPr id="57" name="CustomShape 2"/>
          <p:cNvSpPr/>
          <p:nvPr/>
        </p:nvSpPr>
        <p:spPr>
          <a:xfrm>
            <a:off x="457200" y="1599840"/>
            <a:ext cx="8226000" cy="4522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pt-BR" sz="3200"/>
              <a:t>Há substantivos que mudam de sentido quando se troca o  gênero. São chamados de </a:t>
            </a:r>
            <a:r>
              <a:rPr lang="pt-BR" sz="3200">
                <a:solidFill>
                  <a:srgbClr val="0000ff"/>
                </a:solidFill>
              </a:rPr>
              <a:t>substantivos de gênero aparente.</a:t>
            </a:r>
            <a:endParaRPr/>
          </a:p>
          <a:p>
            <a:r>
              <a:rPr lang="pt-BR" sz="3200">
                <a:solidFill>
                  <a:srgbClr val="00b050"/>
                </a:solidFill>
              </a:rPr>
              <a:t>o cisma (separação)</a:t>
            </a:r>
            <a:r>
              <a:rPr lang="pt-BR" sz="3200">
                <a:solidFill>
                  <a:srgbClr val="00b050"/>
                </a:solidFill>
              </a:rPr>
              <a:t>	</a:t>
            </a:r>
            <a:endParaRPr/>
          </a:p>
          <a:p>
            <a:r>
              <a:rPr lang="pt-BR" sz="3200">
                <a:solidFill>
                  <a:srgbClr val="00b050"/>
                </a:solidFill>
              </a:rPr>
              <a:t>a cisma (suspeita)</a:t>
            </a:r>
            <a:endParaRPr/>
          </a:p>
          <a:p>
            <a:r>
              <a:rPr lang="pt-BR" sz="3200">
                <a:solidFill>
                  <a:srgbClr val="00b050"/>
                </a:solidFill>
              </a:rPr>
              <a:t>o moral (ânimo)</a:t>
            </a:r>
            <a:endParaRPr/>
          </a:p>
          <a:p>
            <a:r>
              <a:rPr lang="pt-BR" sz="3200">
                <a:solidFill>
                  <a:srgbClr val="00b050"/>
                </a:solidFill>
              </a:rPr>
              <a:t>a moral (ética)</a:t>
            </a:r>
            <a:endParaRPr/>
          </a:p>
        </p:txBody>
      </p:sp>
    </p:spTree>
  </p:cSld>
  <p:timing>
    <p:tnLst>
      <p:par>
        <p:cTn dur="indefinite" id="47" nodeType="tmRoot" restart="never">
          <p:childTnLst>
            <p:seq>
              <p:cTn id="4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457200" y="160920"/>
            <a:ext cx="8226000" cy="13705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pt-BR" sz="4200">
                <a:solidFill>
                  <a:srgbClr val="ffffcc"/>
                </a:solidFill>
                <a:latin typeface="Tahoma"/>
              </a:rPr>
              <a:t>Substantivos de gênero vacilante</a:t>
            </a:r>
            <a:endParaRPr/>
          </a:p>
        </p:txBody>
      </p:sp>
      <p:sp>
        <p:nvSpPr>
          <p:cNvPr id="59" name="CustomShape 2"/>
          <p:cNvSpPr/>
          <p:nvPr/>
        </p:nvSpPr>
        <p:spPr>
          <a:xfrm>
            <a:off x="457200" y="1599840"/>
            <a:ext cx="8226000" cy="4522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pt-BR" sz="2800"/>
              <a:t>Certos substantivos oferecem dúvida quanto ao gênero. Veja qual é a forma recomendável de alguns deles.</a:t>
            </a:r>
            <a:endParaRPr/>
          </a:p>
          <a:p>
            <a:r>
              <a:rPr lang="pt-BR" sz="2800">
                <a:solidFill>
                  <a:srgbClr val="00b050"/>
                </a:solidFill>
              </a:rPr>
              <a:t>São masculinos: o aneurisma (dilatação arterial), o apêndice (acessório), o eclipse (fenômeno astronômico),</a:t>
            </a:r>
            <a:endParaRPr/>
          </a:p>
          <a:p>
            <a:r>
              <a:rPr lang="pt-BR" sz="2800">
                <a:solidFill>
                  <a:srgbClr val="00b050"/>
                </a:solidFill>
              </a:rPr>
              <a:t>o dó (pena; pesar; nota musical), o magma (massa do interior terrestre).</a:t>
            </a:r>
            <a:endParaRPr/>
          </a:p>
          <a:p>
            <a:r>
              <a:rPr lang="pt-BR" sz="2800">
                <a:solidFill>
                  <a:srgbClr val="00b050"/>
                </a:solidFill>
              </a:rPr>
              <a:t> </a:t>
            </a:r>
            <a:r>
              <a:rPr lang="pt-BR" sz="2800">
                <a:solidFill>
                  <a:srgbClr val="00b050"/>
                </a:solidFill>
              </a:rPr>
              <a:t>São femininos: a derme (pele), a cal (substância), a cólera (raiva, ira), a libido (desejo sexual), a alface (hortaliça), a dinamite (explosivo).</a:t>
            </a:r>
            <a:endParaRPr/>
          </a:p>
        </p:txBody>
      </p:sp>
    </p:spTree>
  </p:cSld>
  <p:timing>
    <p:tnLst>
      <p:par>
        <p:cTn dur="indefinite" id="49" nodeType="tmRoot" restart="never">
          <p:childTnLst>
            <p:seq>
              <p:cTn id="5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457200" y="160920"/>
            <a:ext cx="8226000" cy="13705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pt-BR" sz="4200">
                <a:solidFill>
                  <a:srgbClr val="ffffcc"/>
                </a:solidFill>
                <a:latin typeface="Tahoma"/>
              </a:rPr>
              <a:t>São masculinos e femininos</a:t>
            </a:r>
            <a:endParaRPr/>
          </a:p>
        </p:txBody>
      </p:sp>
      <p:sp>
        <p:nvSpPr>
          <p:cNvPr id="61" name="CustomShape 2"/>
          <p:cNvSpPr/>
          <p:nvPr/>
        </p:nvSpPr>
        <p:spPr>
          <a:xfrm>
            <a:off x="457200" y="1599840"/>
            <a:ext cx="8226000" cy="4522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pt-BR" sz="2800"/>
              <a:t>o/a cólera (doença)</a:t>
            </a:r>
            <a:endParaRPr/>
          </a:p>
          <a:p>
            <a:r>
              <a:rPr lang="pt-BR" sz="2800"/>
              <a:t>o/a diabetes (ou diabete)</a:t>
            </a:r>
            <a:endParaRPr/>
          </a:p>
          <a:p>
            <a:r>
              <a:rPr lang="pt-BR" sz="2800"/>
              <a:t>o/a sabiá </a:t>
            </a:r>
            <a:endParaRPr/>
          </a:p>
          <a:p>
            <a:r>
              <a:rPr lang="pt-BR" sz="2800"/>
              <a:t>o/a suéter</a:t>
            </a:r>
            <a:endParaRPr/>
          </a:p>
          <a:p>
            <a:r>
              <a:rPr lang="pt-BR" sz="2800"/>
              <a:t>o/a champanhe (ou champanha)</a:t>
            </a:r>
            <a:endParaRPr/>
          </a:p>
        </p:txBody>
      </p:sp>
    </p:spTree>
  </p:cSld>
  <p:timing>
    <p:tnLst>
      <p:par>
        <p:cTn dur="indefinite" id="51" nodeType="tmRoot" restart="never">
          <p:childTnLst>
            <p:seq>
              <p:cTn id="5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457200" y="272880"/>
            <a:ext cx="7575840" cy="1144440"/>
          </a:xfrm>
          <a:prstGeom prst="rect">
            <a:avLst/>
          </a:prstGeom>
        </p:spPr>
      </p:sp>
      <p:sp>
        <p:nvSpPr>
          <p:cNvPr id="63" name="CustomShape 2"/>
          <p:cNvSpPr/>
          <p:nvPr/>
        </p:nvSpPr>
        <p:spPr>
          <a:xfrm>
            <a:off x="144360" y="1368360"/>
            <a:ext cx="8711280" cy="539928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c) Os substantivos terminados em r e z fazem o plural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 </a:t>
            </a:r>
            <a:r>
              <a:rPr lang="pt-BR" sz="2400">
                <a:solidFill>
                  <a:srgbClr val="0000ff"/>
                </a:solidFill>
              </a:rPr>
              <a:t>pelo acréscimo de es.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Cadáver – cadáveres   raiz - raízes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Atenção: O plural de caráter é caracteres.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d) Os substantivos terminados em al, el, ol, ul flexionam-se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 </a:t>
            </a:r>
            <a:r>
              <a:rPr lang="pt-BR" sz="2400">
                <a:solidFill>
                  <a:srgbClr val="0000ff"/>
                </a:solidFill>
              </a:rPr>
              <a:t>no plural, trocando o l por is.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quintal -  quintais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caracol - caracóis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hotel - hotéis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400">
                <a:solidFill>
                  <a:srgbClr val="0000ff"/>
                </a:solidFill>
              </a:rPr>
              <a:t>Exceções: mal e males, cônsul e cônsules.</a:t>
            </a:r>
            <a:endParaRPr/>
          </a:p>
        </p:txBody>
      </p:sp>
    </p:spTree>
  </p:cSld>
  <p:timing>
    <p:tnLst>
      <p:par>
        <p:cTn dur="indefinite" id="53" nodeType="tmRoot" restart="never">
          <p:childTnLst>
            <p:seq>
              <p:cTn id="5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457200" y="272880"/>
            <a:ext cx="7575840" cy="1144440"/>
          </a:xfrm>
          <a:prstGeom prst="rect">
            <a:avLst/>
          </a:prstGeom>
        </p:spPr>
      </p:sp>
      <p:sp>
        <p:nvSpPr>
          <p:cNvPr id="65" name="CustomShape 2"/>
          <p:cNvSpPr/>
          <p:nvPr/>
        </p:nvSpPr>
        <p:spPr>
          <a:xfrm>
            <a:off x="0" y="576000"/>
            <a:ext cx="8999280" cy="583128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f) Os substantivos terminados em s fazem o plural de duas maneiras: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- Quando monossilábicos ou oxítonos, mediante o acréscimo de es.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ás - ases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retrós - retroses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- Quando paroxítonos ou proparoxítonos, ficam invariáveis.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o lápis - os lápis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o ônibus - os ônibus.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g) Os substantivos terminados em ão fazem o plural de três maneiras.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- substituindo o -ão por -ões: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ação - ações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- substituindo o -ão por -ães: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cão - cães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- substituindo o -ão por -ãos: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b="1" lang="pt-BR">
                <a:solidFill>
                  <a:srgbClr val="0000ff"/>
                </a:solidFill>
              </a:rPr>
              <a:t>                      </a:t>
            </a:r>
            <a:r>
              <a:rPr b="1" lang="pt-BR">
                <a:solidFill>
                  <a:srgbClr val="0000ff"/>
                </a:solidFill>
              </a:rPr>
              <a:t>grão - grãos</a:t>
            </a:r>
            <a:endParaRPr/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457200" y="272880"/>
            <a:ext cx="7575840" cy="1144440"/>
          </a:xfrm>
          <a:prstGeom prst="rect">
            <a:avLst/>
          </a:prstGeom>
        </p:spPr>
      </p:sp>
      <p:sp>
        <p:nvSpPr>
          <p:cNvPr id="67" name="CustomShape 2"/>
          <p:cNvSpPr/>
          <p:nvPr/>
        </p:nvSpPr>
        <p:spPr>
          <a:xfrm>
            <a:off x="288360" y="936000"/>
            <a:ext cx="8927280" cy="532728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600">
                <a:solidFill>
                  <a:srgbClr val="0000ff"/>
                </a:solidFill>
              </a:rPr>
              <a:t>h) Os substantivos terminados em x ficam invariáveis.</a:t>
            </a:r>
            <a:endParaRPr/>
          </a:p>
          <a:p>
            <a:pPr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600">
                <a:solidFill>
                  <a:srgbClr val="0000ff"/>
                </a:solidFill>
              </a:rPr>
              <a:t>o látex - os látex.</a:t>
            </a:r>
            <a:endParaRPr/>
          </a:p>
        </p:txBody>
      </p:sp>
    </p:spTree>
  </p:cSld>
  <p:timing>
    <p:tnLst>
      <p:par>
        <p:cTn dur="indefinite" id="55" nodeType="tmRoot" restart="never">
          <p:childTnLst>
            <p:seq>
              <p:cTn id="5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CONCRETOS</a:t>
            </a:r>
            <a:endParaRPr/>
          </a:p>
        </p:txBody>
      </p:sp>
      <p:sp>
        <p:nvSpPr>
          <p:cNvPr id="13" name="CustomShape 2"/>
          <p:cNvSpPr/>
          <p:nvPr/>
        </p:nvSpPr>
        <p:spPr>
          <a:xfrm>
            <a:off x="144000" y="936000"/>
            <a:ext cx="8782200" cy="519084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É aquele que indica  ser que existe, independentemente de outros seres.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Obs.: os substantivos concretos designam seres do mundo real e do mundo imaginário.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Seres do mundo real: homem, mulher, cadeira, cobra, Brasília, etc.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      </a:t>
            </a:r>
            <a:r>
              <a:rPr lang="pt-BR" sz="3200">
                <a:solidFill>
                  <a:srgbClr val="000080"/>
                </a:solidFill>
                <a:latin typeface="Tahoma"/>
                <a:ea typeface="DejaVu Sans"/>
              </a:rPr>
              <a:t>Seres do mundo imaginário: saci, mãe-d'água, fantasma, etc.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ABSTRATOS</a:t>
            </a:r>
            <a:endParaRPr/>
          </a:p>
        </p:txBody>
      </p:sp>
      <p:sp>
        <p:nvSpPr>
          <p:cNvPr id="15" name="CustomShape 2"/>
          <p:cNvSpPr/>
          <p:nvPr/>
        </p:nvSpPr>
        <p:spPr>
          <a:xfrm>
            <a:off x="144000" y="864000"/>
            <a:ext cx="8854200" cy="61182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</a:t>
            </a:r>
            <a:endParaRPr/>
          </a:p>
          <a:p>
            <a:endParaRPr/>
          </a:p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É aquele que designa seres que dependem de outros para se manifestar ou existir.</a:t>
            </a:r>
            <a:endParaRPr/>
          </a:p>
          <a:p>
            <a:endParaRPr/>
          </a:p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Pense bem: a beleza não existe por si só, não pode ser observada. Só podemos observar a beleza numa pessoa ou coisa que seja bela. A beleza depende de outro ser para se manifestar. Portanto, a palavra beleza é um substantivo abstrato.</a:t>
            </a:r>
            <a:endParaRPr/>
          </a:p>
          <a:p>
            <a:pPr algn="just">
              <a:lnSpc>
                <a:spcPct val="9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stomShape 1"/>
          <p:cNvSpPr/>
          <p:nvPr/>
        </p:nvSpPr>
        <p:spPr>
          <a:xfrm>
            <a:off x="2155320" y="136800"/>
            <a:ext cx="4831560" cy="1129680"/>
          </a:xfrm>
          <a:prstGeom prst="rect">
            <a:avLst/>
          </a:prstGeom>
        </p:spPr>
      </p:sp>
      <p:sp>
        <p:nvSpPr>
          <p:cNvPr id="17" name="CustomShape 2"/>
          <p:cNvSpPr/>
          <p:nvPr/>
        </p:nvSpPr>
        <p:spPr>
          <a:xfrm>
            <a:off x="216000" y="1268280"/>
            <a:ext cx="8710200" cy="56379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Os substantivos abstratos designam estados,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 </a:t>
            </a:r>
            <a:r>
              <a:rPr lang="pt-BR" sz="2800"/>
              <a:t>qualidades, ações e sentimentos dos seres, dos quais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 </a:t>
            </a:r>
            <a:r>
              <a:rPr lang="pt-BR" sz="2800"/>
              <a:t>podem ser abstraídos, e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 </a:t>
            </a:r>
            <a:r>
              <a:rPr lang="pt-BR" sz="2800"/>
              <a:t>sem os quais não podem existir.</a:t>
            </a:r>
            <a:endParaRPr/>
          </a:p>
          <a:p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Por exemplo: vida (estado), rapidez (qualidade), 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viagem (ação),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StarSymbol"/>
              <a:buChar char="l"/>
            </a:pPr>
            <a:r>
              <a:rPr lang="pt-BR" sz="2800"/>
              <a:t> </a:t>
            </a:r>
            <a:r>
              <a:rPr lang="pt-BR" sz="2800"/>
              <a:t>saudade (sentimento).  </a:t>
            </a:r>
            <a:endParaRPr/>
          </a:p>
        </p:txBody>
      </p:sp>
    </p:spTree>
  </p:cSld>
  <p:timing>
    <p:tnLst>
      <p:par>
        <p:cTn dur="indefinite" id="9" nodeType="tmRoot" restart="never">
          <p:childTnLst>
            <p:seq>
              <p:cTn id="10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COMUNS</a:t>
            </a:r>
            <a:endParaRPr/>
          </a:p>
        </p:txBody>
      </p:sp>
      <p:sp>
        <p:nvSpPr>
          <p:cNvPr id="19" name="CustomShape 2"/>
          <p:cNvSpPr/>
          <p:nvPr/>
        </p:nvSpPr>
        <p:spPr>
          <a:xfrm>
            <a:off x="144000" y="1152000"/>
            <a:ext cx="8854200" cy="4974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   </a:t>
            </a: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É aquele que designa os seres de uma mesma espécie de forma genérica.</a:t>
            </a:r>
            <a:endParaRPr/>
          </a:p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Por exemplo:</a:t>
            </a:r>
            <a:endParaRPr/>
          </a:p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cidade, menino, homem, mulher, país, cachorro.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Qualquer "povoação maior que vila, com muitas casas e edifícios, dispostos em ruas e avenidas" será chamada cidade. Isso significa que a palavra cidade é um substantivo comum.</a:t>
            </a:r>
            <a:endParaRPr/>
          </a:p>
        </p:txBody>
      </p:sp>
    </p:spTree>
  </p:cSld>
  <p:timing>
    <p:tnLst>
      <p:par>
        <p:cTn dur="indefinite" id="11" nodeType="tmRoot" restart="never">
          <p:childTnLst>
            <p:seq>
              <p:cTn id="1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stomShape 1"/>
          <p:cNvSpPr/>
          <p:nvPr/>
        </p:nvSpPr>
        <p:spPr>
          <a:xfrm>
            <a:off x="457200" y="277920"/>
            <a:ext cx="8226000" cy="12319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PRÓPRIOS</a:t>
            </a:r>
            <a:endParaRPr/>
          </a:p>
        </p:txBody>
      </p:sp>
      <p:sp>
        <p:nvSpPr>
          <p:cNvPr id="21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80000"/>
              </a:lnSpc>
            </a:pPr>
            <a:r>
              <a:rPr lang="pt-BR" sz="2000">
                <a:solidFill>
                  <a:srgbClr val="000000"/>
                </a:solidFill>
                <a:latin typeface="Tahoma"/>
                <a:ea typeface="DejaVu Sans"/>
              </a:rPr>
              <a:t> </a:t>
            </a: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É aquele que designa os seres de uma mesma espécie de forma particular.</a:t>
            </a:r>
            <a:endParaRPr/>
          </a:p>
          <a:p>
            <a:endParaRPr/>
          </a:p>
          <a:p>
            <a:pPr algn="just">
              <a:lnSpc>
                <a:spcPct val="8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Por exemplo:</a:t>
            </a:r>
            <a:endParaRPr/>
          </a:p>
          <a:p>
            <a:pPr algn="just">
              <a:lnSpc>
                <a:spcPct val="80000"/>
              </a:lnSpc>
            </a:pPr>
            <a:r>
              <a:rPr lang="pt-BR" sz="3200">
                <a:solidFill>
                  <a:srgbClr val="000000"/>
                </a:solidFill>
                <a:latin typeface="Tahoma"/>
                <a:ea typeface="DejaVu Sans"/>
              </a:rPr>
              <a:t>Londres, Paulinho, Pedro, Tietê, Brasil.</a:t>
            </a:r>
            <a:endParaRPr/>
          </a:p>
          <a:p>
            <a:endParaRPr/>
          </a:p>
          <a:p>
            <a:pPr algn="just">
              <a:lnSpc>
                <a:spcPct val="8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</a:t>
            </a:r>
            <a:endParaRPr/>
          </a:p>
        </p:txBody>
      </p:sp>
    </p:spTree>
  </p:cSld>
  <p:timing>
    <p:tnLst>
      <p:par>
        <p:cTn dur="indefinite" id="13" nodeType="tmRoot" restart="never">
          <p:childTnLst>
            <p:seq>
              <p:cTn id="1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stomShape 1"/>
          <p:cNvSpPr/>
          <p:nvPr/>
        </p:nvSpPr>
        <p:spPr>
          <a:xfrm>
            <a:off x="457200" y="160920"/>
            <a:ext cx="8226000" cy="13672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4200">
                <a:solidFill>
                  <a:srgbClr val="ffffcc"/>
                </a:solidFill>
                <a:latin typeface="Tahoma"/>
              </a:rPr>
              <a:t>SUBSTANTIVOS COLETIVOS</a:t>
            </a:r>
            <a:endParaRPr/>
          </a:p>
        </p:txBody>
      </p:sp>
      <p:sp>
        <p:nvSpPr>
          <p:cNvPr id="23" name="CustomShape 2"/>
          <p:cNvSpPr/>
          <p:nvPr/>
        </p:nvSpPr>
        <p:spPr>
          <a:xfrm>
            <a:off x="457200" y="1599840"/>
            <a:ext cx="8226000" cy="45270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Tahoma"/>
                <a:ea typeface="DejaVu Sans"/>
              </a:rPr>
              <a:t>  </a:t>
            </a:r>
            <a:r>
              <a:rPr lang="pt-BR" sz="3600">
                <a:solidFill>
                  <a:srgbClr val="ff0000"/>
                </a:solidFill>
                <a:latin typeface="Tahoma"/>
                <a:ea typeface="DejaVu Sans"/>
              </a:rPr>
              <a:t>É o substantivo comum que, mesmo estando no singular, designa um conjunto de seres da mesma espécie.</a:t>
            </a:r>
            <a:endParaRPr/>
          </a:p>
        </p:txBody>
      </p:sp>
    </p:spTree>
  </p:cSld>
  <p:timing>
    <p:tnLst>
      <p:par>
        <p:cTn dur="indefinite" id="15" nodeType="tmRoot" restart="never">
          <p:childTnLst>
            <p:seq>
              <p:cTn id="1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stomShape 1"/>
          <p:cNvSpPr/>
          <p:nvPr/>
        </p:nvSpPr>
        <p:spPr>
          <a:xfrm>
            <a:off x="457200" y="75600"/>
            <a:ext cx="8226000" cy="12456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pt-BR" sz="3800">
                <a:solidFill>
                  <a:srgbClr val="ffffcc"/>
                </a:solidFill>
                <a:latin typeface="Tahoma"/>
              </a:rPr>
              <a:t>Alguns Substantivos Coletivos:</a:t>
            </a:r>
            <a:endParaRPr/>
          </a:p>
        </p:txBody>
      </p:sp>
      <p:sp>
        <p:nvSpPr>
          <p:cNvPr id="25" name="CustomShape 2"/>
          <p:cNvSpPr/>
          <p:nvPr/>
        </p:nvSpPr>
        <p:spPr>
          <a:xfrm>
            <a:off x="0" y="936000"/>
            <a:ext cx="8782200" cy="5001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abelha - enxame, cortiço, colmeia;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abutre - bando;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acompanhante - comitiva, cortejo, séquito;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alho - (quando entrelaçados) réstia, enfiada, cambada;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aluno - classe;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amigo - (quando em assembleia) tertúlia;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animal - (em geral) piara, pandilha, (todos de uma região) fauna, (manada de cavalgaduras) récua, récova, (de carga) tropa, (de carga, menos de 10) lote, (de raça, para reprodução) plantel, (ferozes ou selvagens) alcateia;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anjo - chusma, coro, falange, legião, teoria;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apetrecho - (quando de profissionais) ferramenta, instrumental;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0000ff"/>
                </a:solidFill>
                <a:latin typeface="Tahoma"/>
                <a:ea typeface="DejaVu Sans"/>
              </a:rPr>
              <a:t>aplaudidor - (quando pagos) claque</a:t>
            </a:r>
            <a:r>
              <a:rPr lang="pt-BR" sz="2000">
                <a:solidFill>
                  <a:srgbClr val="ffffff"/>
                </a:solidFill>
                <a:latin typeface="Tahoma"/>
                <a:ea typeface="DejaVu Sans"/>
              </a:rPr>
              <a:t>;</a:t>
            </a:r>
            <a:endParaRPr/>
          </a:p>
          <a:p>
            <a:endParaRPr/>
          </a:p>
          <a:p>
            <a:pPr>
              <a:lnSpc>
                <a:spcPct val="80000"/>
              </a:lnSpc>
            </a:pPr>
            <a:r>
              <a:rPr lang="pt-BR" sz="2000">
                <a:solidFill>
                  <a:srgbClr val="ffffff"/>
                </a:solidFill>
                <a:latin typeface="Tahoma"/>
                <a:ea typeface="DejaVu Sans"/>
              </a:rPr>
              <a:t> </a:t>
            </a:r>
            <a:endParaRPr/>
          </a:p>
        </p:txBody>
      </p:sp>
    </p:spTree>
  </p:cSld>
  <p:timing>
    <p:tnLst>
      <p:par>
        <p:cTn dur="indefinite" id="17" nodeType="tmRoot" restart="never">
          <p:childTnLst>
            <p:seq>
              <p:cTn id="1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