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67" r:id="rId3"/>
    <p:sldId id="258" r:id="rId4"/>
    <p:sldId id="259" r:id="rId5"/>
    <p:sldId id="260" r:id="rId6"/>
    <p:sldId id="261" r:id="rId7"/>
    <p:sldId id="262" r:id="rId8"/>
    <p:sldId id="268" r:id="rId9"/>
    <p:sldId id="263" r:id="rId10"/>
    <p:sldId id="264" r:id="rId11"/>
    <p:sldId id="265" r:id="rId12"/>
    <p:sldId id="266" r:id="rId13"/>
    <p:sldId id="273" r:id="rId14"/>
    <p:sldId id="274" r:id="rId15"/>
    <p:sldId id="275" r:id="rId16"/>
    <p:sldId id="279" r:id="rId17"/>
    <p:sldId id="280" r:id="rId18"/>
    <p:sldId id="281" r:id="rId19"/>
    <p:sldId id="287" r:id="rId20"/>
    <p:sldId id="288" r:id="rId21"/>
    <p:sldId id="289" r:id="rId22"/>
    <p:sldId id="290" r:id="rId23"/>
    <p:sldId id="294" r:id="rId24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B00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tângulo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tângulo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tângulo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Conector reto 11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" name="Conector reto 12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4" name="Conector reto 13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5" name="Conector reto 14"/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6" name="Retângulo 15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7" name="Elipse 16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8" name="Elipse 17"/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9" name="Elipse 18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0" name="Elipse 19"/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1" name="Elipse 20"/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pt-BR" smtClean="0"/>
              <a:t>Clique para editar o estilo do subtítulo mestre</a:t>
            </a:r>
            <a:endParaRPr lang="en-US"/>
          </a:p>
        </p:txBody>
      </p:sp>
      <p:sp>
        <p:nvSpPr>
          <p:cNvPr id="22" name="Espaço Reservado para Data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3EE692-8753-4164-8525-08350B91CDC2}" type="datetimeFigureOut">
              <a:rPr lang="pt-BR"/>
              <a:pPr>
                <a:defRPr/>
              </a:pPr>
              <a:t>27/04/2013</a:t>
            </a:fld>
            <a:endParaRPr lang="pt-BR"/>
          </a:p>
        </p:txBody>
      </p:sp>
      <p:sp>
        <p:nvSpPr>
          <p:cNvPr id="23" name="Espaço Reservado para Rodapé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24" name="Espaço Reservado para Número de Slid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7297E5-2051-4F00-85C5-F4B204CAF30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661865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535DFD-A4DB-423B-AB4D-AE90FF442DB8}" type="datetimeFigureOut">
              <a:rPr lang="pt-BR"/>
              <a:pPr>
                <a:defRPr/>
              </a:pPr>
              <a:t>27/04/2013</a:t>
            </a:fld>
            <a:endParaRPr lang="pt-BR"/>
          </a:p>
        </p:txBody>
      </p:sp>
      <p:sp>
        <p:nvSpPr>
          <p:cNvPr id="5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DB21C0-DB2D-43C4-B917-2171117AC6E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69235671"/>
      </p:ext>
    </p:extLst>
  </p:cSld>
  <p:clrMapOvr>
    <a:masterClrMapping/>
  </p:clrMapOvr>
  <p:transition spd="slow">
    <p:wipe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DF673B-793B-40C0-ADBF-DA0AF0FFAEB8}" type="datetimeFigureOut">
              <a:rPr lang="pt-BR"/>
              <a:pPr>
                <a:defRPr/>
              </a:pPr>
              <a:t>27/04/2013</a:t>
            </a:fld>
            <a:endParaRPr lang="pt-BR"/>
          </a:p>
        </p:txBody>
      </p:sp>
      <p:sp>
        <p:nvSpPr>
          <p:cNvPr id="5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637E1E-F61A-4C47-8D19-F0EA4C11445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87103347"/>
      </p:ext>
    </p:extLst>
  </p:cSld>
  <p:clrMapOvr>
    <a:masterClrMapping/>
  </p:clrMapOvr>
  <p:transition spd="slow">
    <p:wipe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9933FF67-6C11-4C6B-B2D0-6E992E3CC810}" type="datetimeFigureOut">
              <a:rPr lang="pt-BR"/>
              <a:pPr>
                <a:defRPr/>
              </a:pPr>
              <a:t>27/04/2013</a:t>
            </a:fld>
            <a:endParaRPr lang="pt-BR"/>
          </a:p>
        </p:txBody>
      </p:sp>
      <p:sp>
        <p:nvSpPr>
          <p:cNvPr id="5" name="Espaço Reservado para Número de Slide 8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9DA10D88-D189-496B-95CE-0393A4205BF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6" name="Espaço Reservado para Rodapé 9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5484153"/>
      </p:ext>
    </p:extLst>
  </p:cSld>
  <p:clrMapOvr>
    <a:masterClrMapping/>
  </p:clrMapOvr>
  <p:transition spd="slow">
    <p:wipe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tângulo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tângulo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tângulo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Conector reto 11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" name="Retângulo 12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4" name="Elipse 13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5" name="Elipse 14"/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6" name="Elipse 15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7" name="Elipse 16"/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8" name="Elipse 17"/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9" name="Conector reto 18"/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20" name="Espaço Reservado para Data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8C018D-1115-41D6-A98D-FD7800ADDDF4}" type="datetimeFigureOut">
              <a:rPr lang="pt-BR"/>
              <a:pPr>
                <a:defRPr/>
              </a:pPr>
              <a:t>27/04/2013</a:t>
            </a:fld>
            <a:endParaRPr lang="pt-BR"/>
          </a:p>
        </p:txBody>
      </p:sp>
      <p:sp>
        <p:nvSpPr>
          <p:cNvPr id="21" name="Espaço Reservado para Rodapé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22" name="Espaço Reservado para Número de Slide 5"/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37E1E3-029C-4800-8D7E-5FA8F382A7D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7720098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wipe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338558-2980-4703-9809-DD6DBE989830}" type="datetimeFigureOut">
              <a:rPr lang="pt-BR"/>
              <a:pPr>
                <a:defRPr/>
              </a:pPr>
              <a:t>27/04/2013</a:t>
            </a:fld>
            <a:endParaRPr lang="pt-BR"/>
          </a:p>
        </p:txBody>
      </p:sp>
      <p:sp>
        <p:nvSpPr>
          <p:cNvPr id="6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799B62-C270-4853-9E63-EB3EA8E387C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28226194"/>
      </p:ext>
    </p:extLst>
  </p:cSld>
  <p:clrMapOvr>
    <a:masterClrMapping/>
  </p:clrMapOvr>
  <p:transition spd="slow">
    <p:wipe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12" name="Espaço Reservado para Texto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14" name="Espaço Reservado para Texto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7" name="Espaço Reservado par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4F55FA-F469-4A8A-8BC8-7CDD7A626A06}" type="datetimeFigureOut">
              <a:rPr lang="pt-BR"/>
              <a:pPr>
                <a:defRPr/>
              </a:pPr>
              <a:t>27/04/2013</a:t>
            </a:fld>
            <a:endParaRPr lang="pt-BR"/>
          </a:p>
        </p:txBody>
      </p:sp>
      <p:sp>
        <p:nvSpPr>
          <p:cNvPr id="8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6E28DA-2FEE-40B5-A4B0-7849D464060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74818064"/>
      </p:ext>
    </p:extLst>
  </p:cSld>
  <p:clrMapOvr>
    <a:masterClrMapping/>
  </p:clrMapOvr>
  <p:transition spd="slow">
    <p:wipe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Data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AD7EC538-5FEC-495A-B0CC-568494096091}" type="datetimeFigureOut">
              <a:rPr lang="pt-BR"/>
              <a:pPr>
                <a:defRPr/>
              </a:pPr>
              <a:t>27/04/2013</a:t>
            </a:fld>
            <a:endParaRPr lang="pt-BR"/>
          </a:p>
        </p:txBody>
      </p:sp>
      <p:sp>
        <p:nvSpPr>
          <p:cNvPr id="4" name="Espaço Reservado para Número de Slid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BE6BB4A3-C7F1-4631-933E-1108642EC50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5" name="Espaço Reservado para Rodapé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80473764"/>
      </p:ext>
    </p:extLst>
  </p:cSld>
  <p:clrMapOvr>
    <a:masterClrMapping/>
  </p:clrMapOvr>
  <p:transition spd="slow">
    <p:wipe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2439CB-8C55-4C49-99EF-1C7A59D385B3}" type="datetimeFigureOut">
              <a:rPr lang="pt-BR"/>
              <a:pPr>
                <a:defRPr/>
              </a:pPr>
              <a:t>27/04/2013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6C7536-DD8B-45C0-8CB3-DF4CE09CEE5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33868790"/>
      </p:ext>
    </p:extLst>
  </p:cSld>
  <p:clrMapOvr>
    <a:masterClrMapping/>
  </p:clrMapOvr>
  <p:transition spd="slow">
    <p:wipe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ector reto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Conector reto 5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Conector reto 17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8" name="Conector reto 1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9" name="Retângulo 8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Conector reto 2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11" name="Elipse 10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18" name="Espaço Reservado para Conteúdo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12" name="Espaço Reservado para Data 2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707359D1-D5DB-4949-A187-0881DE77BA5C}" type="datetimeFigureOut">
              <a:rPr lang="pt-BR"/>
              <a:pPr>
                <a:defRPr/>
              </a:pPr>
              <a:t>27/04/2013</a:t>
            </a:fld>
            <a:endParaRPr lang="pt-BR"/>
          </a:p>
        </p:txBody>
      </p:sp>
      <p:sp>
        <p:nvSpPr>
          <p:cNvPr id="13" name="Espaço Reservado para Número de Slide 2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3BBB2971-7DC9-4000-8424-1531B2BE5F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14" name="Espaço Reservado para Rodapé 2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379992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ector reto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Elipse 5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7" name="Conector reto 17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8" name="Retângulo 7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Conector reto 19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1" name="Conector reto 23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pt-BR" noProof="0" smtClean="0"/>
              <a:t>Clique no ícone para adicionar uma imagem</a:t>
            </a:r>
            <a:endParaRPr lang="en-US" noProof="0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12" name="Espaço Reservado para Data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2316C2DF-8549-4B92-8671-0D7B4E92AD79}" type="datetimeFigureOut">
              <a:rPr lang="pt-BR"/>
              <a:pPr>
                <a:defRPr/>
              </a:pPr>
              <a:t>27/04/2013</a:t>
            </a:fld>
            <a:endParaRPr lang="pt-BR"/>
          </a:p>
        </p:txBody>
      </p:sp>
      <p:sp>
        <p:nvSpPr>
          <p:cNvPr id="13" name="Espaço Reservado para Número de Slid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D67F374F-429C-4336-8DD6-F734BA0C4D7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sp>
        <p:nvSpPr>
          <p:cNvPr id="14" name="Espaço Reservado para Rodapé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3212624"/>
      </p:ext>
    </p:extLst>
  </p:cSld>
  <p:clrMapOvr>
    <a:masterClrMapping/>
  </p:clrMapOvr>
  <p:transition spd="slow">
    <p:wipe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1028" name="Espaço Reservado para Texto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smtClean="0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7EFFDE06-D1C2-4C43-BF7A-793D2B752CD8}" type="datetimeFigureOut">
              <a:rPr lang="pt-BR"/>
              <a:pPr>
                <a:defRPr/>
              </a:pPr>
              <a:t>27/04/2013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32" name="Conector reto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10" name="Retângulo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34" name="Conector reto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12" name="Elipse 11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8547D95B-3133-4716-A302-CC02FAB3288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0" r:id="rId4"/>
    <p:sldLayoutId id="2147483691" r:id="rId5"/>
    <p:sldLayoutId id="2147483698" r:id="rId6"/>
    <p:sldLayoutId id="2147483692" r:id="rId7"/>
    <p:sldLayoutId id="2147483699" r:id="rId8"/>
    <p:sldLayoutId id="2147483700" r:id="rId9"/>
    <p:sldLayoutId id="2147483693" r:id="rId10"/>
    <p:sldLayoutId id="2147483694" r:id="rId11"/>
  </p:sldLayoutIdLst>
  <p:transition spd="slow">
    <p:wipe dir="u"/>
  </p:transition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fontAlgn="base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fontAlgn="base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fontAlgn="base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fontAlgn="base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28625" y="1285875"/>
            <a:ext cx="8229600" cy="2357438"/>
          </a:xfrm>
          <a:solidFill>
            <a:schemeClr val="accent4">
              <a:lumMod val="20000"/>
              <a:lumOff val="80000"/>
            </a:schemeClr>
          </a:solidFill>
        </p:spPr>
        <p:txBody>
          <a:bodyPr rtlCol="0"/>
          <a:lstStyle/>
          <a:p>
            <a:pPr fontAlgn="auto">
              <a:spcAft>
                <a:spcPts val="0"/>
              </a:spcAft>
              <a:defRPr/>
            </a:pPr>
            <a:r>
              <a:rPr lang="pt-BR" b="1" i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Emprego e Função Sintática dos</a:t>
            </a:r>
            <a:br>
              <a:rPr lang="pt-BR" b="1" i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t-BR" b="1" i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Pronomes Relativos</a:t>
            </a:r>
            <a:endParaRPr lang="pt-BR" b="1" i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51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1285875" y="3929063"/>
            <a:ext cx="7400925" cy="2197100"/>
          </a:xfrm>
        </p:spPr>
        <p:txBody>
          <a:bodyPr>
            <a:normAutofit/>
          </a:bodyPr>
          <a:lstStyle/>
          <a:p>
            <a:pPr marL="274320" indent="-274320" algn="ctr" fontAlgn="auto">
              <a:spcAft>
                <a:spcPts val="0"/>
              </a:spcAft>
              <a:buFont typeface="Arial" charset="0"/>
              <a:buNone/>
              <a:defRPr/>
            </a:pPr>
            <a:endParaRPr lang="pt-BR" sz="2800" b="1" i="1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endParaRPr lang="pt-BR" dirty="0" smtClean="0"/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endParaRPr lang="pt-BR" dirty="0" smtClean="0"/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endParaRPr lang="pt-BR" dirty="0" smtClean="0"/>
          </a:p>
        </p:txBody>
      </p:sp>
    </p:spTree>
  </p:cSld>
  <p:clrMapOvr>
    <a:masterClrMapping/>
  </p:clrMapOvr>
  <p:transition spd="slow">
    <p:wipe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fontAlgn="auto">
              <a:spcAft>
                <a:spcPts val="0"/>
              </a:spcAft>
              <a:defRPr/>
            </a:pPr>
            <a:r>
              <a:rPr lang="pt-BR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Relativo </a:t>
            </a:r>
            <a:r>
              <a:rPr lang="pt-BR" b="1" i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cujo(s), cuja(s)</a:t>
            </a:r>
            <a:endParaRPr lang="pt-BR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00063" y="1428750"/>
            <a:ext cx="8429625" cy="47704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pt-BR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Esse pronome sempre estabelece uma relação de posse e é empregado entre dois substantivos.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pt-BR" sz="2400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b="1" i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Exemplos: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pt-BR" sz="2400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pt-BR" sz="2400" dirty="0">
                <a:latin typeface="+mn-lt"/>
              </a:rPr>
              <a:t> </a:t>
            </a:r>
            <a:r>
              <a:rPr lang="pt-BR" sz="2800" b="1" dirty="0">
                <a:latin typeface="+mn-lt"/>
              </a:rPr>
              <a:t>Serão atendidas as pessoas  </a:t>
            </a:r>
            <a:r>
              <a:rPr lang="pt-BR" sz="2800" b="1" dirty="0">
                <a:solidFill>
                  <a:schemeClr val="accent6"/>
                </a:solidFill>
                <a:latin typeface="+mn-lt"/>
              </a:rPr>
              <a:t>cujos</a:t>
            </a:r>
            <a:r>
              <a:rPr lang="pt-BR" sz="2800" b="1" dirty="0">
                <a:latin typeface="+mn-lt"/>
              </a:rPr>
              <a:t>  nomes   constem na lista.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dirty="0">
                <a:latin typeface="+mn-lt"/>
              </a:rPr>
              <a:t>	                                  </a:t>
            </a:r>
            <a:r>
              <a:rPr lang="pt-BR" sz="24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substantivo      </a:t>
            </a:r>
            <a:r>
              <a:rPr lang="pt-BR" sz="2400" b="1" dirty="0" err="1">
                <a:solidFill>
                  <a:schemeClr val="accent2">
                    <a:lumMod val="75000"/>
                  </a:schemeClr>
                </a:solidFill>
                <a:latin typeface="+mn-lt"/>
              </a:rPr>
              <a:t>substantivo</a:t>
            </a:r>
            <a:endParaRPr lang="pt-BR" sz="2400" b="1" dirty="0">
              <a:solidFill>
                <a:schemeClr val="accent2">
                  <a:lumMod val="75000"/>
                </a:schemeClr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pt-BR" sz="2400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pt-BR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Pessoas cujos nomes = nomes das pessoas – </a:t>
            </a:r>
            <a:r>
              <a:rPr lang="pt-BR" sz="2400" i="1" dirty="0" err="1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ideia</a:t>
            </a:r>
            <a:r>
              <a:rPr lang="pt-BR" sz="2400" i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de posse.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pt-BR" sz="24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pt-BR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Função sintática desse relativo: Adjunto adnominal</a:t>
            </a:r>
          </a:p>
        </p:txBody>
      </p:sp>
    </p:spTree>
  </p:cSld>
  <p:clrMapOvr>
    <a:masterClrMapping/>
  </p:clrMapOvr>
  <p:transition spd="slow">
    <p:wipe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fontAlgn="auto">
              <a:spcAft>
                <a:spcPts val="0"/>
              </a:spcAft>
              <a:defRPr/>
            </a:pPr>
            <a:r>
              <a:rPr lang="pt-BR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Pronome </a:t>
            </a:r>
            <a:r>
              <a:rPr lang="pt-BR" b="1" i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onde / aonde</a:t>
            </a:r>
            <a:endParaRPr lang="pt-BR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357188" y="1214438"/>
            <a:ext cx="8286750" cy="507841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pt-BR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Essas duas formas de pronomes relativos só podem ser empregadas para indicar </a:t>
            </a:r>
            <a:r>
              <a:rPr lang="pt-BR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lugar</a:t>
            </a:r>
            <a:r>
              <a:rPr lang="pt-BR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e têm usos diferentes. Veja: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pt-BR" sz="2400" dirty="0">
              <a:latin typeface="+mn-lt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Onde</a:t>
            </a:r>
            <a:r>
              <a:rPr lang="pt-BR" sz="2400" b="1" dirty="0">
                <a:latin typeface="+mn-lt"/>
              </a:rPr>
              <a:t> </a:t>
            </a:r>
            <a:r>
              <a:rPr lang="pt-BR" sz="2400" b="1" i="1" dirty="0">
                <a:latin typeface="+mn-lt"/>
              </a:rPr>
              <a:t> </a:t>
            </a:r>
            <a:r>
              <a:rPr lang="pt-BR" sz="2400" i="1" dirty="0">
                <a:latin typeface="+mn-lt"/>
              </a:rPr>
              <a:t> indica “lugar em que”.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b="1" i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Exemplo: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pt-BR" sz="2400" i="1" dirty="0">
                <a:latin typeface="+mn-lt"/>
              </a:rPr>
              <a:t> </a:t>
            </a:r>
            <a:r>
              <a:rPr lang="pt-BR" sz="2400" b="1" i="1" dirty="0">
                <a:latin typeface="+mn-lt"/>
              </a:rPr>
              <a:t>Visitarei a cidade </a:t>
            </a:r>
            <a:r>
              <a:rPr lang="pt-BR" sz="2400" b="1" i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onde</a:t>
            </a:r>
            <a:r>
              <a:rPr lang="pt-BR" sz="2400" b="1" i="1" dirty="0">
                <a:latin typeface="+mn-lt"/>
              </a:rPr>
              <a:t> nasci.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b="1" i="1" dirty="0">
                <a:latin typeface="+mn-lt"/>
              </a:rPr>
              <a:t>   (lugar fixo = em que)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pt-BR" sz="2400" i="1" dirty="0">
              <a:latin typeface="+mn-lt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b="1" i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Aonde</a:t>
            </a:r>
            <a:r>
              <a:rPr lang="pt-BR" sz="2400" i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 </a:t>
            </a:r>
            <a:r>
              <a:rPr lang="pt-BR" sz="2400" i="1" dirty="0">
                <a:latin typeface="+mn-lt"/>
              </a:rPr>
              <a:t> indica “lugar a que”.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b="1" i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Exemplo:  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pt-BR" sz="2400" b="1" i="1" dirty="0">
                <a:latin typeface="+mn-lt"/>
              </a:rPr>
              <a:t>Conheço a cidade </a:t>
            </a:r>
            <a:r>
              <a:rPr lang="pt-BR" sz="2400" b="1" i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aonde </a:t>
            </a:r>
            <a:r>
              <a:rPr lang="pt-BR" sz="2400" b="1" i="1" dirty="0">
                <a:latin typeface="+mn-lt"/>
              </a:rPr>
              <a:t>você irá.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b="1" i="1" dirty="0">
                <a:latin typeface="+mn-lt"/>
              </a:rPr>
              <a:t>    (lugar em movimento = a que)</a:t>
            </a:r>
            <a:endParaRPr lang="pt-BR" sz="2400" b="1" dirty="0">
              <a:latin typeface="+mn-lt"/>
            </a:endParaRPr>
          </a:p>
        </p:txBody>
      </p:sp>
    </p:spTree>
  </p:cSld>
  <p:clrMapOvr>
    <a:masterClrMapping/>
  </p:clrMapOvr>
  <p:transition spd="slow">
    <p:wipe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fontAlgn="auto">
              <a:spcAft>
                <a:spcPts val="0"/>
              </a:spcAft>
              <a:defRPr/>
            </a:pPr>
            <a:r>
              <a:rPr lang="pt-BR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Relativo </a:t>
            </a:r>
            <a:r>
              <a:rPr lang="pt-BR" b="1" i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quanto(s) / quanta(s)</a:t>
            </a:r>
            <a:endParaRPr lang="pt-BR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500063" y="2143125"/>
            <a:ext cx="8215312" cy="39703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pt-BR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A  palavra quanto (e suas variações) funciona como relativo quando é empregada depois dos indefinidos </a:t>
            </a:r>
            <a:r>
              <a:rPr lang="pt-BR" sz="2800" i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tudo</a:t>
            </a:r>
            <a:r>
              <a:rPr lang="pt-BR" sz="2800" i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, </a:t>
            </a:r>
            <a:r>
              <a:rPr lang="pt-BR" sz="2800" i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todo</a:t>
            </a:r>
            <a:r>
              <a:rPr lang="pt-BR" sz="2800" i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(s), toda(s), </a:t>
            </a:r>
            <a:r>
              <a:rPr lang="pt-BR" sz="2800" i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tanto</a:t>
            </a:r>
            <a:r>
              <a:rPr lang="pt-BR" sz="2800" i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(s), tanta(s).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pt-BR" sz="2800" i="1" dirty="0">
              <a:latin typeface="+mn-lt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pt-BR" sz="2800" i="1" dirty="0">
                <a:latin typeface="+mn-lt"/>
              </a:rPr>
              <a:t>Você fará os exercícios </a:t>
            </a:r>
            <a:r>
              <a:rPr lang="pt-BR" sz="2800" b="1" i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tantas</a:t>
            </a:r>
            <a:r>
              <a:rPr lang="pt-BR" sz="2800" dirty="0">
                <a:latin typeface="+mn-lt"/>
              </a:rPr>
              <a:t> vezes </a:t>
            </a:r>
            <a:r>
              <a:rPr lang="pt-BR" sz="28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 quantas</a:t>
            </a:r>
            <a:r>
              <a:rPr lang="pt-BR" sz="2800" i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 </a:t>
            </a:r>
            <a:r>
              <a:rPr lang="pt-BR" sz="2800" dirty="0">
                <a:latin typeface="+mn-lt"/>
              </a:rPr>
              <a:t>forem necessárias.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pt-BR" sz="2800" dirty="0">
              <a:latin typeface="+mn-lt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pt-BR" sz="2800" dirty="0">
                <a:latin typeface="+mn-lt"/>
              </a:rPr>
              <a:t>Ele já comprou </a:t>
            </a:r>
            <a:r>
              <a:rPr lang="pt-BR" sz="2800" b="1" i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tudo</a:t>
            </a:r>
            <a:r>
              <a:rPr lang="pt-BR" sz="2800" dirty="0">
                <a:latin typeface="+mn-lt"/>
              </a:rPr>
              <a:t> </a:t>
            </a:r>
            <a:r>
              <a:rPr lang="pt-BR" sz="28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quanto</a:t>
            </a:r>
            <a:r>
              <a:rPr lang="pt-BR" sz="2800" dirty="0">
                <a:latin typeface="+mn-lt"/>
              </a:rPr>
              <a:t> precisará durante a viagem.</a:t>
            </a:r>
          </a:p>
        </p:txBody>
      </p:sp>
    </p:spTree>
  </p:cSld>
  <p:clrMapOvr>
    <a:masterClrMapping/>
  </p:clrMapOvr>
  <p:transition spd="slow">
    <p:wipe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WordArt 2"/>
          <p:cNvSpPr>
            <a:spLocks noChangeArrowheads="1" noChangeShapeType="1" noTextEdit="1"/>
          </p:cNvSpPr>
          <p:nvPr/>
        </p:nvSpPr>
        <p:spPr bwMode="auto">
          <a:xfrm>
            <a:off x="1547813" y="333375"/>
            <a:ext cx="6264275" cy="1223963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44"/>
              </a:avLst>
            </a:prstTxWarp>
          </a:bodyPr>
          <a:lstStyle/>
          <a:p>
            <a:r>
              <a:rPr lang="pt-BR" sz="4000" kern="1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solidFill>
                  <a:srgbClr val="00449E"/>
                </a:solidFill>
                <a:effectLst>
                  <a:outerShdw dist="35921" dir="2700000" sy="50000" rotWithShape="0">
                    <a:srgbClr val="875B0D"/>
                  </a:outerShdw>
                </a:effectLst>
                <a:latin typeface="Arial Black"/>
              </a:rPr>
              <a:t>Pronome relativo</a:t>
            </a: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928688" y="3071813"/>
            <a:ext cx="7286625" cy="461962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buFont typeface="Wingdings" pitchFamily="2" charset="2"/>
              <a:buChar char="ü"/>
              <a:defRPr/>
            </a:pPr>
            <a:r>
              <a:rPr lang="en-US" sz="2400" b="1" i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Comprei</a:t>
            </a:r>
            <a:r>
              <a:rPr lang="en-US" sz="2400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um </a:t>
            </a:r>
            <a:r>
              <a:rPr lang="en-US" sz="2400" b="1" i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carro</a:t>
            </a:r>
            <a:r>
              <a:rPr lang="en-US" sz="2400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. O </a:t>
            </a:r>
            <a:r>
              <a:rPr lang="en-US" sz="2400" b="1" i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carro</a:t>
            </a:r>
            <a:r>
              <a:rPr lang="en-US" sz="2400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é </a:t>
            </a:r>
            <a:r>
              <a:rPr lang="en-US" sz="2400" b="1" i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lançamento</a:t>
            </a:r>
            <a:r>
              <a:rPr lang="en-US" sz="2400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.</a:t>
            </a:r>
            <a:endParaRPr lang="pt-BR" sz="2400" b="1" i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1071563" y="2000250"/>
            <a:ext cx="6858000" cy="523875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defRPr/>
            </a:pPr>
            <a:r>
              <a:rPr lang="en-US" sz="2800" b="1" dirty="0" err="1">
                <a:solidFill>
                  <a:srgbClr val="777777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Que</a:t>
            </a:r>
            <a:r>
              <a:rPr lang="en-US" sz="2800" b="1" dirty="0">
                <a:solidFill>
                  <a:srgbClr val="777777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en-US" sz="2800" b="1" dirty="0" err="1">
                <a:solidFill>
                  <a:srgbClr val="777777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Quem</a:t>
            </a:r>
            <a:r>
              <a:rPr lang="en-US" sz="2800" b="1" dirty="0">
                <a:solidFill>
                  <a:srgbClr val="777777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en-US" sz="2800" b="1" dirty="0" err="1">
                <a:solidFill>
                  <a:srgbClr val="777777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Qual</a:t>
            </a:r>
            <a:r>
              <a:rPr lang="en-US" sz="2800" b="1" dirty="0">
                <a:solidFill>
                  <a:srgbClr val="777777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en-US" sz="2800" b="1" dirty="0" err="1">
                <a:solidFill>
                  <a:srgbClr val="777777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Onde</a:t>
            </a:r>
            <a:r>
              <a:rPr lang="en-US" sz="2800" b="1" dirty="0">
                <a:solidFill>
                  <a:srgbClr val="777777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en-US" sz="2800" b="1" dirty="0" err="1">
                <a:solidFill>
                  <a:srgbClr val="777777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Cujo</a:t>
            </a:r>
            <a:r>
              <a:rPr lang="en-US" sz="2800" b="1" dirty="0">
                <a:solidFill>
                  <a:srgbClr val="777777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, </a:t>
            </a:r>
            <a:r>
              <a:rPr lang="en-US" sz="2800" b="1" dirty="0" err="1">
                <a:solidFill>
                  <a:srgbClr val="777777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Quanto</a:t>
            </a:r>
            <a:endParaRPr lang="pt-BR" sz="2800" dirty="0">
              <a:solidFill>
                <a:srgbClr val="777777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1143000" y="4643438"/>
            <a:ext cx="6103938" cy="461962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ü"/>
              <a:defRPr/>
            </a:pPr>
            <a:r>
              <a:rPr lang="en-US" sz="2400" b="1" i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Comprei</a:t>
            </a:r>
            <a:r>
              <a:rPr lang="en-US" sz="2400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um </a:t>
            </a:r>
            <a:r>
              <a:rPr lang="en-US" sz="2400" b="1" i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carro</a:t>
            </a:r>
            <a:r>
              <a:rPr lang="en-US" sz="2400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que</a:t>
            </a:r>
            <a:r>
              <a:rPr lang="en-US" sz="2400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é </a:t>
            </a:r>
            <a:r>
              <a:rPr lang="en-US" sz="2400" b="1" i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lançamento</a:t>
            </a:r>
            <a:r>
              <a:rPr lang="en-US" sz="2400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.</a:t>
            </a:r>
            <a:endParaRPr lang="pt-BR" sz="2400" b="1" i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3851275" y="5157788"/>
            <a:ext cx="1404938" cy="457200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(o </a:t>
            </a:r>
            <a:r>
              <a:rPr lang="en-US" sz="2400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qual</a:t>
            </a:r>
            <a:r>
              <a:rPr lang="en-US" sz="24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)</a:t>
            </a:r>
            <a:endParaRPr lang="pt-BR" sz="2400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ransition spd="slow"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 animBg="1"/>
      <p:bldP spid="10244" grpId="0" autoUpdateAnimBg="0"/>
      <p:bldP spid="10245" grpId="0" autoUpdateAnimBg="0"/>
      <p:bldP spid="10246" grpId="0" autoUpdateAnimBg="0"/>
      <p:bldP spid="10248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285750" y="785813"/>
            <a:ext cx="8572500" cy="523875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ü"/>
              <a:defRPr/>
            </a:pPr>
            <a:r>
              <a:rPr lang="en-US" sz="2800" i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Comprei</a:t>
            </a:r>
            <a:r>
              <a:rPr lang="en-US" sz="2800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um </a:t>
            </a:r>
            <a:r>
              <a:rPr lang="en-US" sz="2800" i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carro</a:t>
            </a:r>
            <a:r>
              <a:rPr lang="en-US" sz="2800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novo. </a:t>
            </a:r>
            <a:r>
              <a:rPr lang="en-US" sz="2800" i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Gosto</a:t>
            </a:r>
            <a:r>
              <a:rPr lang="en-US" sz="2800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muito</a:t>
            </a:r>
            <a:r>
              <a:rPr lang="en-US" sz="2800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do </a:t>
            </a:r>
            <a:r>
              <a:rPr lang="en-US" sz="2800" i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carro</a:t>
            </a:r>
            <a:r>
              <a:rPr lang="en-US" sz="2800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novo.</a:t>
            </a:r>
            <a:endParaRPr lang="pt-BR" sz="2800" i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228600" y="1752600"/>
            <a:ext cx="8201025" cy="523875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buFont typeface="Wingdings" pitchFamily="2" charset="2"/>
              <a:buChar char="ü"/>
              <a:defRPr/>
            </a:pPr>
            <a:r>
              <a:rPr lang="en-US" sz="2800" i="1" dirty="0" err="1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Comprei</a:t>
            </a:r>
            <a:r>
              <a:rPr lang="en-US" sz="2800" i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um </a:t>
            </a:r>
            <a:r>
              <a:rPr lang="en-US" sz="2800" i="1" dirty="0" err="1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carro</a:t>
            </a:r>
            <a:r>
              <a:rPr lang="en-US" sz="2800" i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novo</a:t>
            </a:r>
            <a:endParaRPr lang="pt-BR" sz="2800" i="1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3571875" y="1785938"/>
            <a:ext cx="3937000" cy="519112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800" i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 </a:t>
            </a:r>
            <a:r>
              <a:rPr lang="en-US" sz="2800" i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que</a:t>
            </a:r>
            <a:r>
              <a:rPr lang="en-US" sz="2800" i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2800" i="1" dirty="0" err="1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gosto</a:t>
            </a:r>
            <a:r>
              <a:rPr lang="en-US" sz="2800" i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2800" i="1" dirty="0" err="1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muito</a:t>
            </a:r>
            <a:r>
              <a:rPr lang="en-US" sz="2800" i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.</a:t>
            </a:r>
            <a:endParaRPr lang="pt-BR" sz="2800" i="1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3786188" y="2214563"/>
            <a:ext cx="1758950" cy="457200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(do </a:t>
            </a:r>
            <a:r>
              <a:rPr lang="en-US" sz="2400" dirty="0" err="1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qual</a:t>
            </a:r>
            <a:r>
              <a:rPr lang="en-US" sz="24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)</a:t>
            </a:r>
            <a:endParaRPr lang="pt-BR" sz="2400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4" charset="0"/>
            </a:endParaRPr>
          </a:p>
        </p:txBody>
      </p:sp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285750" y="3857625"/>
            <a:ext cx="8501063" cy="523875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ü"/>
              <a:defRPr/>
            </a:pPr>
            <a:r>
              <a:rPr lang="en-US" sz="2800" i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Namoro</a:t>
            </a:r>
            <a:r>
              <a:rPr lang="en-US" sz="2800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uma</a:t>
            </a:r>
            <a:r>
              <a:rPr lang="en-US" sz="2800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menina</a:t>
            </a:r>
            <a:r>
              <a:rPr lang="en-US" sz="2800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. O </a:t>
            </a:r>
            <a:r>
              <a:rPr lang="en-US" sz="2800" i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pai</a:t>
            </a:r>
            <a:r>
              <a:rPr lang="en-US" sz="2800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da</a:t>
            </a:r>
            <a:r>
              <a:rPr lang="en-US" sz="2800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menina</a:t>
            </a:r>
            <a:r>
              <a:rPr lang="en-US" sz="2800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é </a:t>
            </a:r>
            <a:r>
              <a:rPr lang="en-US" sz="2800" i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delegado</a:t>
            </a:r>
            <a:r>
              <a:rPr lang="en-US" sz="2800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.</a:t>
            </a:r>
            <a:endParaRPr lang="pt-BR" sz="2800" i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277813" y="4656138"/>
            <a:ext cx="3563937" cy="523875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buFont typeface="Wingdings" pitchFamily="2" charset="2"/>
              <a:buChar char="ü"/>
              <a:defRPr/>
            </a:pPr>
            <a:r>
              <a:rPr lang="en-US" sz="2800" i="1" dirty="0" err="1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Namoro</a:t>
            </a:r>
            <a:r>
              <a:rPr lang="en-US" sz="2800" i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2800" i="1" dirty="0" err="1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uma</a:t>
            </a:r>
            <a:r>
              <a:rPr lang="en-US" sz="2800" i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2800" i="1" dirty="0" err="1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menina</a:t>
            </a:r>
            <a:endParaRPr lang="pt-BR" sz="2800" i="1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3143250" y="4643438"/>
            <a:ext cx="4316413" cy="523875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800" i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cujo</a:t>
            </a:r>
            <a:r>
              <a:rPr lang="en-US" sz="2800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2800" i="1" dirty="0" err="1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pai</a:t>
            </a:r>
            <a:r>
              <a:rPr lang="en-US" sz="2800" i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é </a:t>
            </a:r>
            <a:r>
              <a:rPr lang="en-US" sz="2800" i="1" dirty="0" err="1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delegado</a:t>
            </a:r>
            <a:r>
              <a:rPr lang="en-US" sz="2800" i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.</a:t>
            </a:r>
            <a:endParaRPr lang="pt-BR" sz="2800" i="1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</p:spTree>
  </p:cSld>
  <p:clrMapOvr>
    <a:masterClrMapping/>
  </p:clrMapOvr>
  <p:transition spd="slow"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 autoUpdateAnimBg="0"/>
      <p:bldP spid="11267" grpId="0" autoUpdateAnimBg="0"/>
      <p:bldP spid="11268" grpId="0" autoUpdateAnimBg="0"/>
      <p:bldP spid="11269" grpId="0" autoUpdateAnimBg="0"/>
      <p:bldP spid="11270" grpId="0" autoUpdateAnimBg="0"/>
      <p:bldP spid="11271" grpId="0" autoUpdateAnimBg="0"/>
      <p:bldP spid="11272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214313" y="1196975"/>
            <a:ext cx="8786812" cy="523875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ü"/>
              <a:defRPr/>
            </a:pPr>
            <a:r>
              <a:rPr lang="en-US" sz="2800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A lei era </a:t>
            </a:r>
            <a:r>
              <a:rPr lang="en-US" sz="2800" i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justa</a:t>
            </a:r>
            <a:r>
              <a:rPr lang="en-US" sz="2800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. </a:t>
            </a:r>
            <a:r>
              <a:rPr lang="en-US" sz="2800" i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Lutávamos</a:t>
            </a:r>
            <a:r>
              <a:rPr lang="en-US" sz="2800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pela</a:t>
            </a:r>
            <a:r>
              <a:rPr lang="en-US" sz="2800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aprovação</a:t>
            </a:r>
            <a:r>
              <a:rPr lang="en-US" sz="2800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2800" i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da</a:t>
            </a:r>
            <a:r>
              <a:rPr lang="en-US" sz="2800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lei.</a:t>
            </a:r>
            <a:endParaRPr lang="pt-BR" sz="2800" i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285750" y="1928813"/>
            <a:ext cx="8229600" cy="523875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 typeface="Wingdings" pitchFamily="2" charset="2"/>
              <a:buChar char="ü"/>
              <a:defRPr/>
            </a:pPr>
            <a:r>
              <a:rPr lang="en-US" sz="2800" i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A lei </a:t>
            </a:r>
            <a:r>
              <a:rPr lang="en-US" sz="2800" i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por</a:t>
            </a:r>
            <a:r>
              <a:rPr lang="en-US" sz="2800" i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2800" i="1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cuja</a:t>
            </a:r>
            <a:r>
              <a:rPr lang="en-US" sz="2800" i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2800" i="1" dirty="0" err="1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aprovação</a:t>
            </a:r>
            <a:r>
              <a:rPr lang="en-US" sz="2800" i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en-US" sz="2800" i="1" dirty="0" err="1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lutávamos</a:t>
            </a:r>
            <a:r>
              <a:rPr lang="en-US" sz="2800" i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era </a:t>
            </a:r>
            <a:r>
              <a:rPr lang="en-US" sz="2800" i="1" dirty="0" err="1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justa</a:t>
            </a:r>
            <a:r>
              <a:rPr lang="en-US" sz="2800" i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.</a:t>
            </a:r>
            <a:endParaRPr lang="pt-BR" sz="2800" i="1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428625" y="4000500"/>
            <a:ext cx="8429625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Font typeface="Wingdings" pitchFamily="2" charset="2"/>
              <a:buChar char="ü"/>
              <a:defRPr/>
            </a:pPr>
            <a:r>
              <a:rPr lang="pt-BR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As opiniões são polêmicas. Concordo com as opiniões.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428625" y="4786313"/>
            <a:ext cx="8286750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Font typeface="Wingdings" pitchFamily="2" charset="2"/>
              <a:buChar char="ü"/>
              <a:defRPr/>
            </a:pPr>
            <a:r>
              <a:rPr lang="pt-BR" sz="2800" i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As opiniões </a:t>
            </a:r>
            <a:r>
              <a:rPr lang="pt-BR" sz="2800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com as quais </a:t>
            </a:r>
            <a:r>
              <a:rPr lang="pt-BR" sz="2800" i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concordo  são polêmicas</a:t>
            </a:r>
            <a:r>
              <a:rPr lang="pt-BR" sz="3200" i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.</a:t>
            </a:r>
          </a:p>
        </p:txBody>
      </p:sp>
    </p:spTree>
  </p:cSld>
  <p:clrMapOvr>
    <a:masterClrMapping/>
  </p:clrMapOvr>
  <p:transition spd="slow"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30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 autoUpdateAnimBg="0"/>
      <p:bldP spid="12291" grpId="0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260350"/>
            <a:ext cx="77724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pt-BR" b="1" i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Função do Pronome Relativo 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14313" y="1268413"/>
            <a:ext cx="8715375" cy="1803400"/>
          </a:xfrm>
        </p:spPr>
        <p:txBody>
          <a:bodyPr>
            <a:normAutofit fontScale="92500"/>
          </a:bodyPr>
          <a:lstStyle/>
          <a:p>
            <a:pPr marL="274320" indent="-274320" algn="just"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pt-BR" sz="26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Para </a:t>
            </a:r>
            <a:r>
              <a:rPr lang="pt-BR" sz="2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sabermos a função sintática que o pronome relativo desempenha na oração, basta substituí-lo por seu </a:t>
            </a:r>
            <a:r>
              <a:rPr lang="pt-BR" sz="2600" i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antecedente</a:t>
            </a:r>
            <a:r>
              <a:rPr lang="pt-BR" sz="2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(palavra que é substituída pelo pronome) e verificar que função ela teria na oração adjetiva: </a:t>
            </a: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1357313" y="3214688"/>
            <a:ext cx="7267575" cy="954087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buFont typeface="Wingdings" pitchFamily="2" charset="2"/>
              <a:buChar char="ü"/>
              <a:defRPr/>
            </a:pPr>
            <a:r>
              <a:rPr lang="pt-BR" sz="2800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Gostei do vestido /</a:t>
            </a:r>
            <a:r>
              <a:rPr lang="pt-BR" sz="2800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que</a:t>
            </a:r>
            <a:r>
              <a:rPr lang="pt-BR" sz="2800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você estava usando.</a:t>
            </a:r>
            <a:r>
              <a:rPr lang="pt-BR" sz="2800" dirty="0">
                <a:solidFill>
                  <a:srgbClr val="000000"/>
                </a:solidFill>
                <a:latin typeface="Times New Roman" pitchFamily="18" charset="0"/>
              </a:rPr>
              <a:t/>
            </a:r>
            <a:br>
              <a:rPr lang="pt-BR" sz="2800" dirty="0">
                <a:solidFill>
                  <a:srgbClr val="000000"/>
                </a:solidFill>
                <a:latin typeface="Times New Roman" pitchFamily="18" charset="0"/>
              </a:rPr>
            </a:br>
            <a:r>
              <a:rPr lang="pt-BR" sz="2800" dirty="0">
                <a:solidFill>
                  <a:srgbClr val="000000"/>
                </a:solidFill>
                <a:latin typeface="Times New Roman" pitchFamily="18" charset="0"/>
              </a:rPr>
              <a:t>         </a:t>
            </a:r>
            <a:r>
              <a:rPr lang="pt-BR" sz="2800" i="1" dirty="0">
                <a:solidFill>
                  <a:srgbClr val="000000"/>
                </a:solidFill>
                <a:latin typeface="+mn-lt"/>
              </a:rPr>
              <a:t> </a:t>
            </a:r>
            <a:r>
              <a:rPr lang="pt-BR" sz="2800" i="1" dirty="0">
                <a:solidFill>
                  <a:srgbClr val="9900FF"/>
                </a:solidFill>
                <a:latin typeface="+mn-lt"/>
              </a:rPr>
              <a:t>(Você estava usando o vestido.)</a:t>
            </a:r>
            <a:r>
              <a:rPr lang="pt-BR" sz="2800" i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</a:rPr>
              <a:t> </a:t>
            </a:r>
          </a:p>
        </p:txBody>
      </p:sp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214313" y="4714875"/>
            <a:ext cx="8678862" cy="1292225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>
              <a:buFont typeface="Wingdings" pitchFamily="2" charset="2"/>
              <a:buChar char="Ø"/>
              <a:defRPr/>
            </a:pPr>
            <a:r>
              <a:rPr lang="pt-BR" sz="2600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 pitchFamily="18" charset="0"/>
                <a:cs typeface="Arial" charset="0"/>
              </a:rPr>
              <a:t>No exemplo acima,</a:t>
            </a:r>
            <a:r>
              <a:rPr lang="pt-BR" sz="26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 pitchFamily="18" charset="0"/>
                <a:cs typeface="Arial" charset="0"/>
              </a:rPr>
              <a:t> </a:t>
            </a:r>
            <a:r>
              <a:rPr lang="pt-BR" sz="2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 pitchFamily="18" charset="0"/>
                <a:cs typeface="Arial" charset="0"/>
              </a:rPr>
              <a:t>vestido </a:t>
            </a:r>
            <a:r>
              <a:rPr lang="pt-BR" sz="2600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 pitchFamily="18" charset="0"/>
                <a:cs typeface="Arial" charset="0"/>
              </a:rPr>
              <a:t>seria o </a:t>
            </a:r>
            <a:r>
              <a:rPr lang="pt-BR" sz="2600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 pitchFamily="18" charset="0"/>
                <a:cs typeface="Arial" charset="0"/>
              </a:rPr>
              <a:t>objeto direto </a:t>
            </a:r>
            <a:r>
              <a:rPr lang="pt-BR" sz="2600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 pitchFamily="18" charset="0"/>
                <a:cs typeface="Arial" charset="0"/>
              </a:rPr>
              <a:t>da oração adjetiva; portanto, o pronome </a:t>
            </a:r>
            <a:r>
              <a:rPr lang="pt-BR" sz="2600" b="1" i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 pitchFamily="18" charset="0"/>
                <a:cs typeface="Arial" charset="0"/>
              </a:rPr>
              <a:t>que </a:t>
            </a:r>
            <a:r>
              <a:rPr lang="pt-BR" sz="2600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 pitchFamily="18" charset="0"/>
                <a:cs typeface="Arial" charset="0"/>
              </a:rPr>
              <a:t>tem a função de</a:t>
            </a:r>
            <a:r>
              <a:rPr lang="pt-BR" sz="2600" i="1" dirty="0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 pitchFamily="18" charset="0"/>
                <a:cs typeface="Arial" charset="0"/>
              </a:rPr>
              <a:t> </a:t>
            </a:r>
            <a:r>
              <a:rPr lang="pt-BR" sz="2600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 pitchFamily="18" charset="0"/>
                <a:cs typeface="Arial" charset="0"/>
              </a:rPr>
              <a:t>objeto direto. </a:t>
            </a:r>
          </a:p>
        </p:txBody>
      </p:sp>
    </p:spTree>
  </p:cSld>
  <p:clrMapOvr>
    <a:masterClrMapping/>
  </p:clrMapOvr>
  <p:transition spd="slow"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/>
      <p:bldP spid="16387" grpId="0" build="p"/>
      <p:bldP spid="16388" grpId="0"/>
      <p:bldP spid="1639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6" name="Rectangle 8"/>
          <p:cNvSpPr>
            <a:spLocks noChangeArrowheads="1"/>
          </p:cNvSpPr>
          <p:nvPr/>
        </p:nvSpPr>
        <p:spPr bwMode="auto">
          <a:xfrm>
            <a:off x="1071563" y="285750"/>
            <a:ext cx="7156450" cy="954088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buFont typeface="Wingdings" pitchFamily="2" charset="2"/>
              <a:buChar char="ü"/>
              <a:defRPr/>
            </a:pPr>
            <a:r>
              <a:rPr lang="pt-BR" sz="2800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 pitchFamily="18" charset="0"/>
                <a:cs typeface="Arial" charset="0"/>
              </a:rPr>
              <a:t>Comprei o vestido /</a:t>
            </a:r>
            <a:r>
              <a:rPr lang="pt-BR" sz="2800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 pitchFamily="18" charset="0"/>
                <a:cs typeface="Arial" charset="0"/>
              </a:rPr>
              <a:t>que</a:t>
            </a:r>
            <a:r>
              <a:rPr lang="pt-BR" sz="2800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 pitchFamily="18" charset="0"/>
                <a:cs typeface="Arial" charset="0"/>
              </a:rPr>
              <a:t> estava em liquidação.</a:t>
            </a:r>
            <a:br>
              <a:rPr lang="pt-BR" sz="2800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 pitchFamily="18" charset="0"/>
                <a:cs typeface="Arial" charset="0"/>
              </a:rPr>
            </a:br>
            <a:r>
              <a:rPr lang="pt-BR" sz="2800" i="1" dirty="0">
                <a:solidFill>
                  <a:srgbClr val="9900FF"/>
                </a:solidFill>
                <a:latin typeface="+mn-lt"/>
                <a:ea typeface="Times New Roman" pitchFamily="18" charset="0"/>
                <a:cs typeface="Arial" charset="0"/>
              </a:rPr>
              <a:t>(O vestido estava em liquidação)</a:t>
            </a:r>
            <a:r>
              <a:rPr lang="pt-BR" sz="2800" i="1" dirty="0">
                <a:solidFill>
                  <a:srgbClr val="000000"/>
                </a:solidFill>
                <a:latin typeface="+mn-lt"/>
                <a:ea typeface="Times New Roman" pitchFamily="18" charset="0"/>
                <a:cs typeface="Arial" charset="0"/>
              </a:rPr>
              <a:t> </a:t>
            </a:r>
          </a:p>
        </p:txBody>
      </p:sp>
      <p:sp>
        <p:nvSpPr>
          <p:cNvPr id="17417" name="Rectangle 9"/>
          <p:cNvSpPr>
            <a:spLocks noChangeArrowheads="1"/>
          </p:cNvSpPr>
          <p:nvPr/>
        </p:nvSpPr>
        <p:spPr bwMode="auto">
          <a:xfrm>
            <a:off x="250825" y="1341438"/>
            <a:ext cx="8535988" cy="954087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>
              <a:buFont typeface="Wingdings" pitchFamily="2" charset="2"/>
              <a:buChar char="Ø"/>
              <a:defRPr/>
            </a:pPr>
            <a:r>
              <a:rPr lang="pt-BR" sz="2800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 pitchFamily="18" charset="0"/>
                <a:cs typeface="Arial" charset="0"/>
              </a:rPr>
              <a:t>No caso acima, </a:t>
            </a:r>
            <a:r>
              <a:rPr lang="pt-BR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 pitchFamily="18" charset="0"/>
                <a:cs typeface="Arial" charset="0"/>
              </a:rPr>
              <a:t>vestido</a:t>
            </a:r>
            <a:r>
              <a:rPr lang="pt-BR" sz="2800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 pitchFamily="18" charset="0"/>
                <a:cs typeface="Arial" charset="0"/>
              </a:rPr>
              <a:t> </a:t>
            </a:r>
            <a:r>
              <a:rPr lang="pt-BR" sz="2800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 pitchFamily="18" charset="0"/>
                <a:cs typeface="Arial" charset="0"/>
              </a:rPr>
              <a:t>seria o </a:t>
            </a:r>
            <a:r>
              <a:rPr lang="pt-BR" sz="2800" i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 pitchFamily="18" charset="0"/>
                <a:cs typeface="Arial" charset="0"/>
              </a:rPr>
              <a:t>sujeito</a:t>
            </a:r>
            <a:r>
              <a:rPr lang="pt-BR" sz="2800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 pitchFamily="18" charset="0"/>
                <a:cs typeface="Arial" charset="0"/>
              </a:rPr>
              <a:t> da oração adjetiva. Assim, a função do pronome </a:t>
            </a:r>
            <a:r>
              <a:rPr lang="pt-BR" sz="2800" b="1" i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 pitchFamily="18" charset="0"/>
                <a:cs typeface="Arial" charset="0"/>
              </a:rPr>
              <a:t>que</a:t>
            </a:r>
            <a:r>
              <a:rPr lang="pt-BR" sz="2800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 pitchFamily="18" charset="0"/>
                <a:cs typeface="Arial" charset="0"/>
              </a:rPr>
              <a:t> </a:t>
            </a:r>
            <a:r>
              <a:rPr lang="pt-BR" sz="2800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 pitchFamily="18" charset="0"/>
                <a:cs typeface="Arial" charset="0"/>
              </a:rPr>
              <a:t>é de</a:t>
            </a:r>
            <a:r>
              <a:rPr lang="pt-BR" sz="2800" i="1" dirty="0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 pitchFamily="18" charset="0"/>
                <a:cs typeface="Arial" charset="0"/>
              </a:rPr>
              <a:t> </a:t>
            </a:r>
            <a:r>
              <a:rPr lang="pt-BR" sz="2800" i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 pitchFamily="18" charset="0"/>
                <a:cs typeface="Arial" charset="0"/>
              </a:rPr>
              <a:t>sujeito</a:t>
            </a:r>
            <a:r>
              <a:rPr lang="pt-BR" sz="2800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 pitchFamily="18" charset="0"/>
                <a:cs typeface="Arial" charset="0"/>
              </a:rPr>
              <a:t>. </a:t>
            </a:r>
          </a:p>
        </p:txBody>
      </p:sp>
      <p:sp>
        <p:nvSpPr>
          <p:cNvPr id="17418" name="Rectangle 10"/>
          <p:cNvSpPr>
            <a:spLocks noChangeArrowheads="1"/>
          </p:cNvSpPr>
          <p:nvPr/>
        </p:nvSpPr>
        <p:spPr bwMode="auto">
          <a:xfrm>
            <a:off x="-311150" y="2773363"/>
            <a:ext cx="4027488" cy="0"/>
          </a:xfrm>
          <a:prstGeom prst="rect">
            <a:avLst/>
          </a:prstGeom>
          <a:solidFill>
            <a:srgbClr val="FFFF99"/>
          </a:solidFill>
          <a:ln w="762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defRPr/>
            </a:pPr>
            <a:endParaRPr lang="pt-BR" sz="320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</a:endParaRPr>
          </a:p>
        </p:txBody>
      </p:sp>
      <p:graphicFrame>
        <p:nvGraphicFramePr>
          <p:cNvPr id="17433" name="Group 25"/>
          <p:cNvGraphicFramePr>
            <a:graphicFrameLocks noGrp="1"/>
          </p:cNvGraphicFramePr>
          <p:nvPr/>
        </p:nvGraphicFramePr>
        <p:xfrm>
          <a:off x="250825" y="2714625"/>
          <a:ext cx="8464550" cy="1785938"/>
        </p:xfrm>
        <a:graphic>
          <a:graphicData uri="http://schemas.openxmlformats.org/drawingml/2006/table">
            <a:tbl>
              <a:tblPr/>
              <a:tblGrid>
                <a:gridCol w="8464550"/>
              </a:tblGrid>
              <a:tr h="17859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ü"/>
                        <a:tabLst/>
                      </a:pPr>
                      <a:r>
                        <a:rPr kumimoji="0" lang="pt-BR" sz="2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 pitchFamily="18" charset="0"/>
                          <a:cs typeface="Arial" charset="0"/>
                        </a:rPr>
                        <a:t>A loja /</a:t>
                      </a:r>
                      <a:r>
                        <a:rPr kumimoji="0" lang="pt-BR" sz="2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 pitchFamily="18" charset="0"/>
                          <a:cs typeface="Arial" charset="0"/>
                        </a:rPr>
                        <a:t>em que </a:t>
                      </a:r>
                      <a:r>
                        <a:rPr kumimoji="0" lang="pt-BR" sz="2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 pitchFamily="18" charset="0"/>
                          <a:cs typeface="Arial" charset="0"/>
                        </a:rPr>
                        <a:t>comprei o vestido/ estava em liquidação.</a:t>
                      </a:r>
                      <a:br>
                        <a:rPr kumimoji="0" lang="pt-BR" sz="2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Times New Roman" pitchFamily="18" charset="0"/>
                          <a:cs typeface="Arial" charset="0"/>
                        </a:rPr>
                      </a:br>
                      <a:r>
                        <a:rPr kumimoji="0" lang="pt-BR" sz="2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9900FF"/>
                          </a:solidFill>
                          <a:effectLst/>
                          <a:latin typeface="+mn-lt"/>
                          <a:ea typeface="Times New Roman" pitchFamily="18" charset="0"/>
                          <a:cs typeface="Arial" charset="0"/>
                        </a:rPr>
                        <a:t>(Comprei o vestido na loja)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7428" name="Rectangle 20"/>
          <p:cNvSpPr>
            <a:spLocks noChangeArrowheads="1"/>
          </p:cNvSpPr>
          <p:nvPr/>
        </p:nvSpPr>
        <p:spPr bwMode="auto">
          <a:xfrm>
            <a:off x="323850" y="4724400"/>
            <a:ext cx="8101013" cy="1384300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>
              <a:buFont typeface="Wingdings" pitchFamily="2" charset="2"/>
              <a:buChar char="Ø"/>
              <a:defRPr/>
            </a:pPr>
            <a:r>
              <a:rPr lang="pt-BR" sz="2800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 pitchFamily="18" charset="0"/>
                <a:cs typeface="Arial" charset="0"/>
              </a:rPr>
              <a:t>No exemplo acima, </a:t>
            </a:r>
            <a:r>
              <a:rPr lang="pt-BR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 pitchFamily="18" charset="0"/>
                <a:cs typeface="Arial" charset="0"/>
              </a:rPr>
              <a:t>na loja </a:t>
            </a:r>
            <a:r>
              <a:rPr lang="pt-BR" sz="2800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 pitchFamily="18" charset="0"/>
                <a:cs typeface="Arial" charset="0"/>
              </a:rPr>
              <a:t>seria </a:t>
            </a:r>
            <a:r>
              <a:rPr lang="pt-BR" sz="2800" i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 pitchFamily="18" charset="0"/>
                <a:cs typeface="Arial" charset="0"/>
              </a:rPr>
              <a:t>adjunto adverbial de lugar</a:t>
            </a:r>
            <a:r>
              <a:rPr lang="pt-BR" sz="2800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 pitchFamily="18" charset="0"/>
                <a:cs typeface="Arial" charset="0"/>
              </a:rPr>
              <a:t>. Portanto, o pronome </a:t>
            </a:r>
            <a:r>
              <a:rPr lang="pt-BR" sz="2800" b="1" i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 pitchFamily="18" charset="0"/>
                <a:cs typeface="Arial" charset="0"/>
              </a:rPr>
              <a:t>que</a:t>
            </a:r>
            <a:r>
              <a:rPr lang="pt-BR" sz="2800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 pitchFamily="18" charset="0"/>
                <a:cs typeface="Arial" charset="0"/>
              </a:rPr>
              <a:t> </a:t>
            </a:r>
            <a:r>
              <a:rPr lang="pt-BR" sz="2800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 pitchFamily="18" charset="0"/>
                <a:cs typeface="Arial" charset="0"/>
              </a:rPr>
              <a:t>funciona como </a:t>
            </a:r>
            <a:r>
              <a:rPr lang="pt-BR" sz="2800" i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 pitchFamily="18" charset="0"/>
                <a:cs typeface="Arial" charset="0"/>
              </a:rPr>
              <a:t>adjunto adverbial de lugar</a:t>
            </a:r>
            <a:r>
              <a:rPr lang="pt-BR" sz="2800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ea typeface="Times New Roman" pitchFamily="18" charset="0"/>
                <a:cs typeface="Arial" charset="0"/>
              </a:rPr>
              <a:t>. </a:t>
            </a:r>
          </a:p>
        </p:txBody>
      </p:sp>
    </p:spTree>
  </p:cSld>
  <p:clrMapOvr>
    <a:masterClrMapping/>
  </p:clrMapOvr>
  <p:transition spd="slow"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7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7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7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7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6" grpId="0"/>
      <p:bldP spid="17417" grpId="0"/>
      <p:bldP spid="1742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8" name="Rectangle 6"/>
          <p:cNvSpPr>
            <a:spLocks noChangeArrowheads="1"/>
          </p:cNvSpPr>
          <p:nvPr/>
        </p:nvSpPr>
        <p:spPr bwMode="auto">
          <a:xfrm>
            <a:off x="250825" y="261938"/>
            <a:ext cx="8893175" cy="954087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buFont typeface="Wingdings" pitchFamily="2" charset="2"/>
              <a:buChar char="ü"/>
              <a:defRPr/>
            </a:pPr>
            <a:r>
              <a:rPr lang="pt-BR" sz="2800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Os vestidos /</a:t>
            </a:r>
            <a:r>
              <a:rPr lang="pt-BR" sz="2800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cujas</a:t>
            </a:r>
            <a:r>
              <a:rPr lang="pt-BR" sz="2800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cores eram mais atraentes/ foram vendidos logo.</a:t>
            </a:r>
          </a:p>
        </p:txBody>
      </p:sp>
      <p:sp>
        <p:nvSpPr>
          <p:cNvPr id="18439" name="Rectangle 7"/>
          <p:cNvSpPr>
            <a:spLocks noChangeArrowheads="1"/>
          </p:cNvSpPr>
          <p:nvPr/>
        </p:nvSpPr>
        <p:spPr bwMode="auto">
          <a:xfrm>
            <a:off x="2500313" y="1071563"/>
            <a:ext cx="3536950" cy="523875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pt-BR" sz="2800" i="1" dirty="0">
                <a:solidFill>
                  <a:srgbClr val="9900FF"/>
                </a:solidFill>
                <a:latin typeface="+mn-lt"/>
              </a:rPr>
              <a:t>(As cores dos vestidos.)</a:t>
            </a:r>
          </a:p>
        </p:txBody>
      </p:sp>
      <p:sp>
        <p:nvSpPr>
          <p:cNvPr id="18443" name="Rectangle 11"/>
          <p:cNvSpPr>
            <a:spLocks noChangeArrowheads="1"/>
          </p:cNvSpPr>
          <p:nvPr/>
        </p:nvSpPr>
        <p:spPr bwMode="auto">
          <a:xfrm>
            <a:off x="250825" y="1714500"/>
            <a:ext cx="8893175" cy="954088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just">
              <a:buFont typeface="Wingdings" pitchFamily="2" charset="2"/>
              <a:buChar char="Ø"/>
              <a:defRPr/>
            </a:pPr>
            <a:r>
              <a:rPr lang="pt-BR" sz="2800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Nesta oração, </a:t>
            </a:r>
            <a:r>
              <a:rPr lang="pt-BR" sz="2800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dos vestidos </a:t>
            </a:r>
            <a:r>
              <a:rPr lang="pt-BR" sz="2800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seria um </a:t>
            </a:r>
            <a:r>
              <a:rPr lang="pt-BR" sz="2800" i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adjunto adnominal</a:t>
            </a:r>
            <a:r>
              <a:rPr lang="pt-BR" sz="2800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. Assim, a função do pronome </a:t>
            </a:r>
            <a:r>
              <a:rPr lang="pt-BR" sz="2800" b="1" i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cujas</a:t>
            </a:r>
            <a:r>
              <a:rPr lang="pt-BR" sz="2800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pt-BR" sz="2800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é de </a:t>
            </a:r>
            <a:r>
              <a:rPr lang="pt-BR" sz="2800" i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adjunto adnominal</a:t>
            </a:r>
            <a:r>
              <a:rPr lang="pt-BR" sz="2800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. </a:t>
            </a:r>
          </a:p>
        </p:txBody>
      </p:sp>
      <p:sp>
        <p:nvSpPr>
          <p:cNvPr id="18444" name="Rectangle 12"/>
          <p:cNvSpPr>
            <a:spLocks noGrp="1" noChangeArrowheads="1"/>
          </p:cNvSpPr>
          <p:nvPr>
            <p:ph type="title"/>
          </p:nvPr>
        </p:nvSpPr>
        <p:spPr>
          <a:xfrm>
            <a:off x="357188" y="3714750"/>
            <a:ext cx="8501062" cy="928688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BR" sz="3200" i="1" dirty="0" smtClean="0"/>
              <a:t/>
            </a:r>
            <a:br>
              <a:rPr lang="pt-BR" sz="3200" i="1" dirty="0" smtClean="0"/>
            </a:br>
            <a:r>
              <a:rPr lang="pt-BR" sz="3200" i="1" dirty="0" smtClean="0"/>
              <a:t/>
            </a:r>
            <a:br>
              <a:rPr lang="pt-BR" sz="3200" i="1" dirty="0" smtClean="0"/>
            </a:br>
            <a:r>
              <a:rPr lang="pt-BR" sz="3200" i="1" dirty="0" smtClean="0"/>
              <a:t/>
            </a:r>
            <a:br>
              <a:rPr lang="pt-BR" sz="3200" i="1" dirty="0" smtClean="0"/>
            </a:br>
            <a:r>
              <a:rPr lang="pt-BR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Esta é a garota </a:t>
            </a:r>
            <a:r>
              <a:rPr lang="pt-BR" sz="2800" i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</a:t>
            </a:r>
            <a:r>
              <a:rPr lang="pt-BR" sz="2800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</a:t>
            </a:r>
            <a:r>
              <a:rPr lang="pt-BR" sz="2800" i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nós vimos na TV.</a:t>
            </a:r>
            <a:br>
              <a:rPr lang="pt-BR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t-BR" sz="2800" i="1" dirty="0" smtClean="0">
                <a:solidFill>
                  <a:srgbClr val="9900FF"/>
                </a:solidFill>
              </a:rPr>
              <a:t>(Nós vimos a garota </a:t>
            </a:r>
            <a:r>
              <a:rPr lang="pt-BR" sz="2800" i="1" dirty="0" err="1" smtClean="0">
                <a:solidFill>
                  <a:srgbClr val="9900FF"/>
                </a:solidFill>
              </a:rPr>
              <a:t>naTV</a:t>
            </a:r>
            <a:r>
              <a:rPr lang="pt-BR" sz="2800" i="1" dirty="0" smtClean="0">
                <a:solidFill>
                  <a:srgbClr val="9900FF"/>
                </a:solidFill>
              </a:rPr>
              <a:t>.) </a:t>
            </a:r>
            <a:r>
              <a:rPr lang="pt-BR" sz="3200" i="1" dirty="0" smtClean="0"/>
              <a:t/>
            </a:r>
            <a:br>
              <a:rPr lang="pt-BR" sz="3200" i="1" dirty="0" smtClean="0"/>
            </a:br>
            <a:r>
              <a:rPr lang="pt-BR" sz="3200" i="1" dirty="0" smtClean="0">
                <a:solidFill>
                  <a:srgbClr val="9900FF"/>
                </a:solidFill>
              </a:rPr>
              <a:t/>
            </a:r>
            <a:br>
              <a:rPr lang="pt-BR" sz="3200" i="1" dirty="0" smtClean="0">
                <a:solidFill>
                  <a:srgbClr val="9900FF"/>
                </a:solidFill>
              </a:rPr>
            </a:br>
            <a:r>
              <a:rPr lang="pt-BR" sz="3200" i="1" dirty="0" smtClean="0">
                <a:solidFill>
                  <a:srgbClr val="9900FF"/>
                </a:solidFill>
              </a:rPr>
              <a:t/>
            </a:r>
            <a:br>
              <a:rPr lang="pt-BR" sz="3200" i="1" dirty="0" smtClean="0">
                <a:solidFill>
                  <a:srgbClr val="9900FF"/>
                </a:solidFill>
              </a:rPr>
            </a:br>
            <a:endParaRPr lang="pt-BR" sz="3200" i="1" dirty="0">
              <a:solidFill>
                <a:srgbClr val="9900FF"/>
              </a:solidFill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428625" y="4929188"/>
            <a:ext cx="8215313" cy="1384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>
              <a:buFont typeface="Wingdings" pitchFamily="2" charset="2"/>
              <a:buChar char="Ø"/>
              <a:defRPr/>
            </a:pPr>
            <a:r>
              <a:rPr lang="pt-BR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No caso acima, </a:t>
            </a:r>
            <a:r>
              <a:rPr lang="pt-BR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a garota</a:t>
            </a:r>
            <a:r>
              <a:rPr lang="pt-BR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seria o </a:t>
            </a:r>
            <a:r>
              <a:rPr lang="pt-BR" sz="2800" i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objeto direto </a:t>
            </a:r>
            <a:r>
              <a:rPr lang="pt-BR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da oração adjetiva. Assim, a função do pronome </a:t>
            </a:r>
            <a:r>
              <a:rPr lang="pt-BR" sz="2800" i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que</a:t>
            </a:r>
            <a:r>
              <a:rPr lang="pt-BR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é de</a:t>
            </a:r>
            <a:r>
              <a:rPr lang="pt-BR" sz="2800" i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objeto direto</a:t>
            </a:r>
            <a:r>
              <a:rPr lang="pt-BR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.</a:t>
            </a:r>
            <a:r>
              <a:rPr lang="pt-BR" sz="2800" i="1" dirty="0">
                <a:solidFill>
                  <a:srgbClr val="99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endParaRPr lang="pt-BR" sz="28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</p:spTree>
  </p:cSld>
  <p:clrMapOvr>
    <a:masterClrMapping/>
  </p:clrMapOvr>
  <p:transition spd="slow"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18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18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18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8" grpId="0"/>
      <p:bldP spid="18439" grpId="0"/>
      <p:bldP spid="18443" grpId="0"/>
      <p:bldP spid="1844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785813" y="285750"/>
            <a:ext cx="7054850" cy="947738"/>
          </a:xfrm>
        </p:spPr>
        <p:txBody>
          <a:bodyPr/>
          <a:lstStyle/>
          <a:p>
            <a:pPr fontAlgn="auto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pt-BR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livro /</a:t>
            </a:r>
            <a:r>
              <a:rPr lang="pt-BR" sz="2800" i="1" dirty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 que</a:t>
            </a:r>
            <a:r>
              <a:rPr lang="pt-BR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preciso /é este.</a:t>
            </a:r>
            <a:br>
              <a:rPr lang="pt-BR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t-BR" sz="2800" i="1" dirty="0">
                <a:solidFill>
                  <a:srgbClr val="9900FF"/>
                </a:solidFill>
              </a:rPr>
              <a:t>(Preciso do livro.)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23850" y="1412875"/>
            <a:ext cx="8134350" cy="1376363"/>
          </a:xfrm>
        </p:spPr>
        <p:txBody>
          <a:bodyPr>
            <a:normAutofit/>
          </a:bodyPr>
          <a:lstStyle/>
          <a:p>
            <a:pPr marL="274320" indent="-274320" algn="just" fontAlgn="auto">
              <a:lnSpc>
                <a:spcPct val="80000"/>
              </a:lnSpc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pt-BR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Nesta oração, </a:t>
            </a:r>
            <a:r>
              <a:rPr lang="pt-BR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livro </a:t>
            </a:r>
            <a:r>
              <a:rPr lang="pt-BR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seria um </a:t>
            </a:r>
            <a:r>
              <a:rPr lang="pt-BR" sz="2800" i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objeto indireto. </a:t>
            </a:r>
            <a:r>
              <a:rPr lang="pt-BR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Assim</a:t>
            </a:r>
            <a:r>
              <a:rPr lang="pt-BR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a função do pronome</a:t>
            </a:r>
            <a:r>
              <a:rPr lang="pt-BR" sz="2800" b="1" i="1" dirty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800" b="1" i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</a:t>
            </a:r>
            <a:r>
              <a:rPr lang="pt-BR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é de </a:t>
            </a:r>
            <a:r>
              <a:rPr lang="pt-BR" sz="2800" i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objeto</a:t>
            </a:r>
            <a:r>
              <a:rPr lang="pt-BR" sz="2800" i="1" dirty="0">
                <a:solidFill>
                  <a:srgbClr val="FF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800" i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indireto. </a:t>
            </a:r>
          </a:p>
          <a:p>
            <a:pPr marL="274320" indent="-274320" fontAlgn="auto">
              <a:lnSpc>
                <a:spcPct val="80000"/>
              </a:lnSpc>
              <a:spcAft>
                <a:spcPts val="0"/>
              </a:spcAft>
              <a:buFont typeface="Wingdings"/>
              <a:buChar char=""/>
              <a:defRPr/>
            </a:pPr>
            <a:endParaRPr lang="pt-BR" sz="2800" dirty="0"/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928688" y="3500438"/>
            <a:ext cx="7488237" cy="954087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buFont typeface="Wingdings" pitchFamily="2" charset="2"/>
              <a:buChar char="ü"/>
              <a:defRPr/>
            </a:pPr>
            <a:r>
              <a:rPr lang="pt-BR" sz="2800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Voltarei a ser a boa aluna /</a:t>
            </a:r>
            <a:r>
              <a:rPr lang="pt-BR" sz="2800" i="1" dirty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que</a:t>
            </a:r>
            <a:r>
              <a:rPr lang="pt-BR" sz="2800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eu era.</a:t>
            </a:r>
          </a:p>
          <a:p>
            <a:pPr algn="ctr">
              <a:defRPr/>
            </a:pPr>
            <a:r>
              <a:rPr lang="pt-BR" sz="2800" i="1" dirty="0">
                <a:solidFill>
                  <a:srgbClr val="9900FF"/>
                </a:solidFill>
                <a:latin typeface="+mn-lt"/>
              </a:rPr>
              <a:t>(Eu era boa aluna.)</a:t>
            </a:r>
          </a:p>
        </p:txBody>
      </p:sp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288925" y="4556125"/>
            <a:ext cx="8675688" cy="1384300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buFont typeface="Wingdings" pitchFamily="2" charset="2"/>
              <a:buChar char="Ø"/>
              <a:defRPr/>
            </a:pPr>
            <a:r>
              <a:rPr lang="pt-BR" sz="2800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No exemplo acima, </a:t>
            </a:r>
            <a:r>
              <a:rPr lang="pt-BR" sz="2800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boa aluna </a:t>
            </a:r>
            <a:r>
              <a:rPr lang="pt-BR" sz="2800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seria </a:t>
            </a:r>
            <a:r>
              <a:rPr lang="pt-BR" sz="2800" i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predicativo do sujeito.</a:t>
            </a:r>
            <a:r>
              <a:rPr lang="pt-BR" sz="2800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Portanto, o pronome </a:t>
            </a:r>
            <a:r>
              <a:rPr lang="pt-BR" sz="2800" b="1" i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que</a:t>
            </a:r>
            <a:r>
              <a:rPr lang="pt-BR" sz="2800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pt-BR" sz="2800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funciona como </a:t>
            </a:r>
            <a:r>
              <a:rPr lang="pt-BR" sz="2800" i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predicativo do sujeito. </a:t>
            </a:r>
          </a:p>
        </p:txBody>
      </p:sp>
    </p:spTree>
  </p:cSld>
  <p:clrMapOvr>
    <a:masterClrMapping/>
  </p:clrMapOvr>
  <p:transition spd="slow"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/>
      <p:bldP spid="21507" grpId="0" build="p"/>
      <p:bldP spid="21508" grpId="0"/>
      <p:bldP spid="2150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txBody>
          <a:bodyPr rtlCol="0"/>
          <a:lstStyle/>
          <a:p>
            <a:pPr fontAlgn="auto">
              <a:spcAft>
                <a:spcPts val="0"/>
              </a:spcAft>
              <a:defRPr/>
            </a:pPr>
            <a:r>
              <a:rPr lang="pt-BR" b="1" i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Pronomes relativos</a:t>
            </a:r>
            <a:endParaRPr lang="pt-BR" b="1" i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51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>
            <a:normAutofit lnSpcReduction="10000"/>
          </a:bodyPr>
          <a:lstStyle/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pt-BR" b="1" dirty="0" smtClean="0"/>
              <a:t>São aqueles que retomam um substantivo (ou um pronome) anterior a eles, substituindo-o no início da oração seguinte.</a:t>
            </a:r>
          </a:p>
          <a:p>
            <a:pPr marL="274320" indent="-274320" fontAlgn="auto">
              <a:spcAft>
                <a:spcPts val="0"/>
              </a:spcAft>
              <a:buFont typeface="Arial" charset="0"/>
              <a:buNone/>
              <a:defRPr/>
            </a:pPr>
            <a:r>
              <a:rPr lang="pt-BR" dirty="0" smtClean="0"/>
              <a:t>    </a:t>
            </a:r>
            <a:r>
              <a:rPr lang="pt-BR" b="1" i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Exemplo:</a:t>
            </a:r>
          </a:p>
          <a:p>
            <a:pPr marL="274320" indent="-274320" fontAlgn="auto">
              <a:spcAft>
                <a:spcPts val="0"/>
              </a:spcAft>
              <a:buFont typeface="Arial" charset="0"/>
              <a:buNone/>
              <a:defRPr/>
            </a:pPr>
            <a:r>
              <a:rPr lang="pt-BR" dirty="0" smtClean="0"/>
              <a:t>     </a:t>
            </a:r>
            <a:r>
              <a:rPr lang="pt-BR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jogo será no domingo. O jogo decidirá o campeonato.</a:t>
            </a:r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pt-BR" dirty="0" smtClean="0"/>
              <a:t>Reunindo as duas orações em um só período composto, temos:</a:t>
            </a:r>
          </a:p>
          <a:p>
            <a:pPr marL="274320" indent="-274320" fontAlgn="auto">
              <a:spcAft>
                <a:spcPts val="0"/>
              </a:spcAft>
              <a:buFont typeface="Arial" charset="0"/>
              <a:buNone/>
              <a:defRPr/>
            </a:pPr>
            <a:r>
              <a:rPr lang="pt-BR" b="1" dirty="0" smtClean="0">
                <a:solidFill>
                  <a:schemeClr val="accent2">
                    <a:lumMod val="75000"/>
                  </a:schemeClr>
                </a:solidFill>
              </a:rPr>
              <a:t>	O jogo </a:t>
            </a:r>
            <a:r>
              <a:rPr lang="pt-BR" b="1" i="1" u="sng" dirty="0" smtClean="0">
                <a:solidFill>
                  <a:schemeClr val="accent2">
                    <a:lumMod val="75000"/>
                  </a:schemeClr>
                </a:solidFill>
              </a:rPr>
              <a:t>que decidirá o campeonato</a:t>
            </a:r>
            <a:r>
              <a:rPr lang="pt-BR" b="1" u="sng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pt-BR" b="1" dirty="0" smtClean="0">
                <a:solidFill>
                  <a:schemeClr val="accent2">
                    <a:lumMod val="75000"/>
                  </a:schemeClr>
                </a:solidFill>
              </a:rPr>
              <a:t>será no domingo.</a:t>
            </a:r>
          </a:p>
          <a:p>
            <a:pPr marL="274320" indent="-274320" algn="just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pt-BR" dirty="0" smtClean="0"/>
              <a:t>Observe que, nesse exemplo, a segunda oração se intercala na primeira, pois o pronome sempre tem que ficar próximo do seu antecedente.</a:t>
            </a:r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endParaRPr lang="pt-BR" dirty="0" smtClean="0"/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endParaRPr lang="pt-BR" dirty="0" smtClean="0"/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endParaRPr lang="pt-BR" dirty="0" smtClean="0"/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endParaRPr lang="pt-BR" dirty="0" smtClean="0"/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endParaRPr lang="pt-BR" dirty="0" smtClean="0"/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endParaRPr lang="pt-BR" dirty="0" smtClean="0"/>
          </a:p>
        </p:txBody>
      </p:sp>
    </p:spTree>
  </p:cSld>
  <p:clrMapOvr>
    <a:masterClrMapping/>
  </p:clrMapOvr>
  <p:transition spd="slow">
    <p:wipe dir="u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188913"/>
            <a:ext cx="7772400" cy="8636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pt-BR" sz="4000" b="1" i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Pronome Relativo Cujo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50825" y="1052513"/>
            <a:ext cx="8640763" cy="2447925"/>
          </a:xfrm>
        </p:spPr>
        <p:txBody>
          <a:bodyPr>
            <a:normAutofit lnSpcReduction="10000"/>
          </a:bodyPr>
          <a:lstStyle/>
          <a:p>
            <a:pPr marL="274320" indent="-274320" algn="just"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pt-BR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</a:t>
            </a:r>
            <a:r>
              <a:rPr lang="pt-BR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pronome relativo </a:t>
            </a:r>
            <a:r>
              <a:rPr lang="pt-BR" sz="2800" i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cujo</a:t>
            </a:r>
            <a:r>
              <a:rPr lang="pt-BR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é empregado em circunstâncias diferentes dos demais pronomes relativos</a:t>
            </a:r>
            <a:r>
              <a:rPr lang="pt-BR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marL="274320" indent="-274320" algn="just" fontAlgn="auto">
              <a:lnSpc>
                <a:spcPct val="90000"/>
              </a:lnSpc>
              <a:spcAft>
                <a:spcPts val="0"/>
              </a:spcAft>
              <a:buFont typeface="Arial" charset="0"/>
              <a:buNone/>
              <a:defRPr/>
            </a:pPr>
            <a:endParaRPr lang="pt-BR" sz="28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74320" indent="-274320" algn="just" fontAlgn="auto">
              <a:lnSpc>
                <a:spcPct val="90000"/>
              </a:lnSpc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pt-BR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Ele </a:t>
            </a:r>
            <a:r>
              <a:rPr lang="pt-BR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liga dois termos estabelecendo entre eles uma </a:t>
            </a:r>
            <a:r>
              <a:rPr lang="pt-BR" sz="2800" b="1" i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relação de posse</a:t>
            </a:r>
            <a:r>
              <a:rPr lang="pt-BR" sz="2800" i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323850" y="3789363"/>
            <a:ext cx="8640763" cy="287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algn="just">
              <a:spcBef>
                <a:spcPct val="20000"/>
              </a:spcBef>
              <a:buFont typeface="Wingdings" pitchFamily="2" charset="2"/>
              <a:buChar char="ü"/>
              <a:defRPr/>
            </a:pPr>
            <a:r>
              <a:rPr lang="pt-BR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Marcelo,/ </a:t>
            </a:r>
            <a:r>
              <a:rPr lang="pt-BR" sz="2800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cuja</a:t>
            </a:r>
            <a:r>
              <a:rPr lang="pt-BR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casa foi reformada,/quer comprar móveis.</a:t>
            </a:r>
          </a:p>
          <a:p>
            <a:pPr marL="609600" indent="-609600">
              <a:spcBef>
                <a:spcPct val="20000"/>
              </a:spcBef>
              <a:defRPr/>
            </a:pPr>
            <a:r>
              <a:rPr lang="pt-BR" sz="3200" i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Desmembrando as orações temos:</a:t>
            </a:r>
          </a:p>
          <a:p>
            <a:pPr marL="609600" indent="-609600">
              <a:spcBef>
                <a:spcPct val="20000"/>
              </a:spcBef>
              <a:buFont typeface="Wingdings" pitchFamily="2" charset="2"/>
              <a:buChar char="ü"/>
              <a:defRPr/>
            </a:pPr>
            <a:r>
              <a:rPr lang="pt-BR" sz="2800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Marcelo quer comprar móveis.</a:t>
            </a:r>
          </a:p>
          <a:p>
            <a:pPr marL="609600" indent="-609600">
              <a:spcBef>
                <a:spcPct val="20000"/>
              </a:spcBef>
              <a:buFont typeface="Wingdings" pitchFamily="2" charset="2"/>
              <a:buChar char="ü"/>
              <a:defRPr/>
            </a:pPr>
            <a:r>
              <a:rPr lang="pt-BR" sz="2800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A casa de Marcelo foi reformada.</a:t>
            </a:r>
          </a:p>
        </p:txBody>
      </p:sp>
    </p:spTree>
  </p:cSld>
  <p:clrMapOvr>
    <a:masterClrMapping/>
  </p:clrMapOvr>
  <p:transition spd="slow"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/>
      <p:bldP spid="22531" grpId="0" build="p"/>
      <p:bldP spid="2253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428625" y="404813"/>
            <a:ext cx="8391525" cy="2663825"/>
          </a:xfrm>
        </p:spPr>
        <p:txBody>
          <a:bodyPr/>
          <a:lstStyle/>
          <a:p>
            <a:pPr algn="just" fontAlgn="auto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pt-BR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 frase anterior a expressão </a:t>
            </a:r>
            <a:r>
              <a:rPr lang="pt-BR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 Marcelo, </a:t>
            </a:r>
            <a:r>
              <a:rPr lang="pt-BR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 o pronome </a:t>
            </a:r>
            <a:r>
              <a:rPr lang="pt-BR" sz="2800" i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cujo</a:t>
            </a:r>
            <a:r>
              <a:rPr lang="pt-BR" sz="2800" b="1" i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substitui, é um </a:t>
            </a:r>
            <a:r>
              <a:rPr lang="pt-BR" sz="2800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adjunto </a:t>
            </a:r>
            <a:r>
              <a:rPr lang="pt-BR" sz="2800" i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adnominal</a:t>
            </a:r>
            <a:r>
              <a:rPr lang="pt-BR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br>
              <a:rPr lang="pt-BR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t-BR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pt-BR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t-BR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Como </a:t>
            </a:r>
            <a:r>
              <a:rPr lang="pt-BR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pronome </a:t>
            </a:r>
            <a:r>
              <a:rPr lang="pt-BR" sz="2800" i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cujo </a:t>
            </a:r>
            <a:r>
              <a:rPr lang="pt-BR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sempre acompanha um nome, sua função é de </a:t>
            </a:r>
            <a:r>
              <a:rPr lang="pt-BR" sz="2800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adjunto adnominal</a:t>
            </a:r>
            <a:r>
              <a:rPr lang="pt-BR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285750" y="3857625"/>
            <a:ext cx="8501063" cy="2811463"/>
          </a:xfrm>
        </p:spPr>
        <p:txBody>
          <a:bodyPr>
            <a:normAutofit/>
          </a:bodyPr>
          <a:lstStyle/>
          <a:p>
            <a:pPr marL="274320" indent="-274320" algn="just"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pt-BR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</a:t>
            </a:r>
            <a:r>
              <a:rPr lang="pt-BR" sz="28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pronome relativo </a:t>
            </a:r>
            <a:r>
              <a:rPr lang="pt-BR" sz="2800" i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cujo </a:t>
            </a:r>
            <a:r>
              <a:rPr lang="pt-BR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é variável e concorda em gênero e número com o termo que o sucede</a:t>
            </a:r>
            <a:r>
              <a:rPr lang="pt-BR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marL="274320" indent="-274320" algn="just" fontAlgn="auto">
              <a:spcAft>
                <a:spcPts val="0"/>
              </a:spcAft>
              <a:buFont typeface="Arial" charset="0"/>
              <a:buNone/>
              <a:defRPr/>
            </a:pPr>
            <a:endParaRPr lang="pt-BR" sz="28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74320" indent="-274320" algn="just"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pt-BR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Nunca há artigo após o pronome </a:t>
            </a:r>
            <a:r>
              <a:rPr lang="pt-BR" sz="2800" i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cujo</a:t>
            </a:r>
            <a:r>
              <a:rPr lang="pt-BR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marL="274320" indent="-274320" fontAlgn="auto">
              <a:spcAft>
                <a:spcPts val="0"/>
              </a:spcAft>
              <a:buFontTx/>
              <a:buNone/>
              <a:defRPr/>
            </a:pPr>
            <a:endParaRPr lang="pt-BR" b="1" dirty="0"/>
          </a:p>
        </p:txBody>
      </p:sp>
    </p:spTree>
  </p:cSld>
  <p:clrMapOvr>
    <a:masterClrMapping/>
  </p:clrMapOvr>
  <p:transition spd="slow"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/>
      <p:bldP spid="23555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33375"/>
            <a:ext cx="77724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pt-BR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Pronome Relativo Onde</a:t>
            </a:r>
          </a:p>
        </p:txBody>
      </p:sp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285750" y="4179888"/>
            <a:ext cx="8607425" cy="1384300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20000"/>
              </a:spcBef>
              <a:buFont typeface="Wingdings" pitchFamily="2" charset="2"/>
              <a:buChar char="Ø"/>
              <a:defRPr/>
            </a:pPr>
            <a:r>
              <a:rPr lang="pt-BR" sz="2800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Como o pronome relativo </a:t>
            </a:r>
            <a:r>
              <a:rPr lang="pt-BR" sz="2800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onde</a:t>
            </a:r>
            <a:r>
              <a:rPr lang="pt-BR" sz="2800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substitui um antecedente que indica </a:t>
            </a:r>
            <a:r>
              <a:rPr lang="pt-BR" sz="2800" b="1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lugar</a:t>
            </a:r>
            <a:r>
              <a:rPr lang="pt-BR" sz="2800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, sua função sintática é  sempre de </a:t>
            </a:r>
            <a:r>
              <a:rPr lang="pt-BR" sz="2800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adjunto adverbial de lugar.</a:t>
            </a:r>
          </a:p>
        </p:txBody>
      </p:sp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395288" y="1476375"/>
            <a:ext cx="8280400" cy="2738438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buFont typeface="Wingdings" pitchFamily="2" charset="2"/>
              <a:buChar char="Ø"/>
              <a:defRPr/>
            </a:pPr>
            <a:r>
              <a:rPr lang="pt-BR" sz="2800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Pronome Relativo </a:t>
            </a:r>
            <a:r>
              <a:rPr lang="pt-BR" sz="2800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onde</a:t>
            </a:r>
            <a:r>
              <a:rPr lang="pt-BR" sz="2800" i="1" dirty="0">
                <a:solidFill>
                  <a:srgbClr val="33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pt-BR" sz="2800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é empregado somente para indicar um</a:t>
            </a:r>
            <a:r>
              <a:rPr lang="pt-BR" sz="2800" i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lugar concreto</a:t>
            </a:r>
            <a:r>
              <a:rPr lang="pt-BR" sz="2800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, nunca uma situação.</a:t>
            </a:r>
          </a:p>
          <a:p>
            <a:pPr algn="just">
              <a:defRPr/>
            </a:pPr>
            <a:endParaRPr lang="pt-BR" sz="2800" b="1" i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algn="ctr">
              <a:buFont typeface="Wingdings" pitchFamily="2" charset="2"/>
              <a:buChar char="ü"/>
              <a:defRPr/>
            </a:pPr>
            <a:r>
              <a:rPr lang="pt-BR" sz="2800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A escola/ </a:t>
            </a:r>
            <a:r>
              <a:rPr lang="pt-BR" sz="2800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onde</a:t>
            </a:r>
            <a:r>
              <a:rPr lang="pt-BR" sz="2800" i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estudo/ é excelente.</a:t>
            </a:r>
          </a:p>
          <a:p>
            <a:pPr algn="ctr">
              <a:defRPr/>
            </a:pPr>
            <a:r>
              <a:rPr lang="pt-BR" sz="2800" i="1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(Estudo  na escola)</a:t>
            </a:r>
          </a:p>
          <a:p>
            <a:pPr>
              <a:defRPr/>
            </a:pPr>
            <a:r>
              <a:rPr lang="pt-BR" sz="3200" dirty="0">
                <a:solidFill>
                  <a:srgbClr val="000000"/>
                </a:solidFill>
                <a:latin typeface="Times New Roman" pitchFamily="18" charset="0"/>
              </a:rPr>
              <a:t>		</a:t>
            </a:r>
          </a:p>
        </p:txBody>
      </p:sp>
    </p:spTree>
  </p:cSld>
  <p:clrMapOvr>
    <a:masterClrMapping/>
  </p:clrMapOvr>
  <p:transition spd="slow"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4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4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/>
      <p:bldP spid="24581" grpId="0"/>
      <p:bldP spid="2458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682625"/>
            <a:ext cx="8458200" cy="1666875"/>
          </a:xfrm>
        </p:spPr>
        <p:txBody>
          <a:bodyPr/>
          <a:lstStyle/>
          <a:p>
            <a:pPr fontAlgn="auto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pt-BR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 </a:t>
            </a:r>
            <a:r>
              <a:rPr lang="pt-BR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termo antecedente for uma </a:t>
            </a:r>
            <a:r>
              <a:rPr lang="pt-BR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situação</a:t>
            </a:r>
            <a:r>
              <a:rPr lang="pt-BR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e não um lugar, recomenda-se empregar </a:t>
            </a:r>
            <a:r>
              <a:rPr lang="pt-BR" sz="2800" i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 que:</a:t>
            </a:r>
            <a:endParaRPr lang="pt-BR" sz="2800" b="1" i="1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60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571500" y="2928938"/>
            <a:ext cx="7772400" cy="1500187"/>
          </a:xfrm>
        </p:spPr>
        <p:txBody>
          <a:bodyPr>
            <a:normAutofit/>
          </a:bodyPr>
          <a:lstStyle/>
          <a:p>
            <a:pPr marL="274320" indent="-274320" algn="ctr" fontAlgn="auto"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pt-BR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Aquela foi uma </a:t>
            </a:r>
            <a:r>
              <a:rPr lang="pt-BR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disputa</a:t>
            </a:r>
            <a:r>
              <a:rPr lang="pt-BR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 </a:t>
            </a:r>
            <a:r>
              <a:rPr lang="pt-BR" sz="2800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 que </a:t>
            </a:r>
            <a:r>
              <a:rPr lang="pt-BR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todos saíram perdendo</a:t>
            </a:r>
            <a:r>
              <a:rPr lang="pt-BR" sz="2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marL="274320" indent="-274320" algn="ctr" fontAlgn="auto">
              <a:spcAft>
                <a:spcPts val="0"/>
              </a:spcAft>
              <a:buFont typeface="Arial" charset="0"/>
              <a:buNone/>
              <a:defRPr/>
            </a:pPr>
            <a:r>
              <a:rPr lang="pt-BR" sz="2800" i="1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(Todos saíram perdendo na disputa)</a:t>
            </a:r>
          </a:p>
          <a:p>
            <a:pPr marL="274320" indent="-274320" algn="ctr" fontAlgn="auto">
              <a:spcAft>
                <a:spcPts val="0"/>
              </a:spcAft>
              <a:buFont typeface="Arial" charset="0"/>
              <a:buNone/>
              <a:defRPr/>
            </a:pPr>
            <a:endParaRPr lang="pt-BR" i="1" dirty="0"/>
          </a:p>
        </p:txBody>
      </p:sp>
      <p:sp>
        <p:nvSpPr>
          <p:cNvPr id="5" name="CaixaDeTexto 4"/>
          <p:cNvSpPr txBox="1"/>
          <p:nvPr/>
        </p:nvSpPr>
        <p:spPr>
          <a:xfrm>
            <a:off x="571500" y="5000625"/>
            <a:ext cx="7929563" cy="1384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>
              <a:buFont typeface="Wingdings" pitchFamily="2" charset="2"/>
              <a:buChar char="Ø"/>
              <a:defRPr/>
            </a:pPr>
            <a:r>
              <a:rPr lang="pt-BR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Neste caso, o antecedente </a:t>
            </a:r>
            <a:r>
              <a:rPr lang="pt-BR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disputa</a:t>
            </a:r>
            <a:r>
              <a:rPr lang="pt-BR" sz="2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indica um ambiente (contexto) abstrato, mas também assume a função de </a:t>
            </a:r>
            <a:r>
              <a:rPr lang="pt-BR" sz="2800" i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Adjunto Adverbial.  </a:t>
            </a:r>
          </a:p>
        </p:txBody>
      </p:sp>
    </p:spTree>
  </p:cSld>
  <p:clrMapOvr>
    <a:masterClrMapping/>
  </p:clrMapOvr>
  <p:transition spd="slow"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/>
      <p:bldP spid="2560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 explicativo retangular 1"/>
          <p:cNvSpPr/>
          <p:nvPr/>
        </p:nvSpPr>
        <p:spPr>
          <a:xfrm>
            <a:off x="428596" y="785794"/>
            <a:ext cx="8215370" cy="5000660"/>
          </a:xfrm>
          <a:prstGeom prst="wedgeRectCallou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800" b="1" i="1" dirty="0">
                <a:solidFill>
                  <a:srgbClr val="AB004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Para que saber?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 sz="2800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800" dirty="0"/>
              <a:t>Conhecer o papel desempenhados pelos relativos é importante porque: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 sz="2800" dirty="0"/>
          </a:p>
          <a:p>
            <a:pPr marL="342900" indent="-342900" algn="just" fontAlgn="auto">
              <a:spcBef>
                <a:spcPts val="0"/>
              </a:spcBef>
              <a:spcAft>
                <a:spcPts val="0"/>
              </a:spcAft>
              <a:buFontTx/>
              <a:buAutoNum type="arabicPeriod"/>
              <a:defRPr/>
            </a:pPr>
            <a:r>
              <a:rPr lang="pt-BR" sz="2800" dirty="0"/>
              <a:t>Esses pronomes exercem um papel fundamental nas relações de vínculo e coesão entre as partes da frase;</a:t>
            </a:r>
          </a:p>
          <a:p>
            <a:pPr marL="342900" indent="-342900"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pt-BR" sz="2800" dirty="0"/>
          </a:p>
          <a:p>
            <a:pPr marL="342900" indent="-342900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800" dirty="0"/>
              <a:t>2. Sua identificação na estrutura da frase é um </a:t>
            </a:r>
            <a:r>
              <a:rPr lang="pt-BR" sz="2800" b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pré-requisito</a:t>
            </a:r>
            <a:r>
              <a:rPr lang="pt-BR" sz="2800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800" dirty="0"/>
              <a:t> para o estudo das orações subordinadas adjetivas.</a:t>
            </a:r>
          </a:p>
        </p:txBody>
      </p:sp>
    </p:spTree>
  </p:cSld>
  <p:clrMapOvr>
    <a:masterClrMapping/>
  </p:clrMapOvr>
  <p:transition spd="slow">
    <p:wipe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txBody>
          <a:bodyPr rtlCol="0"/>
          <a:lstStyle/>
          <a:p>
            <a:pPr fontAlgn="auto">
              <a:spcAft>
                <a:spcPts val="0"/>
              </a:spcAft>
              <a:defRPr/>
            </a:pPr>
            <a:r>
              <a:rPr lang="pt-BR" dirty="0" smtClean="0"/>
              <a:t>O quadro a seguir  apresenta os pronomes relativos</a:t>
            </a:r>
            <a:endParaRPr lang="pt-BR" dirty="0"/>
          </a:p>
        </p:txBody>
      </p:sp>
      <p:sp>
        <p:nvSpPr>
          <p:cNvPr id="5123" name="Espaço Reservado para Conteúdo 4"/>
          <p:cNvSpPr>
            <a:spLocks noGrp="1"/>
          </p:cNvSpPr>
          <p:nvPr>
            <p:ph sz="quarter" idx="1"/>
          </p:nvPr>
        </p:nvSpPr>
        <p:spPr>
          <a:xfrm>
            <a:off x="500063" y="2214563"/>
            <a:ext cx="3995737" cy="3911600"/>
          </a:xfrm>
        </p:spPr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pt-BR" sz="4000" b="1" i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Variáveis</a:t>
            </a:r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endParaRPr lang="pt-BR" dirty="0" smtClean="0"/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pt-BR" dirty="0" smtClean="0"/>
              <a:t>o/a qual; os/as quais</a:t>
            </a:r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pt-BR" dirty="0" smtClean="0"/>
              <a:t>Cujo(s); cuja(s)</a:t>
            </a:r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pt-BR" dirty="0" smtClean="0"/>
              <a:t>Quanto(s); quanta(s)</a:t>
            </a:r>
          </a:p>
        </p:txBody>
      </p:sp>
      <p:sp>
        <p:nvSpPr>
          <p:cNvPr id="5124" name="Espaço Reservado para Conteúdo 3"/>
          <p:cNvSpPr>
            <a:spLocks noGrp="1"/>
          </p:cNvSpPr>
          <p:nvPr>
            <p:ph sz="quarter" idx="2"/>
          </p:nvPr>
        </p:nvSpPr>
        <p:spPr>
          <a:xfrm>
            <a:off x="4643438" y="2286000"/>
            <a:ext cx="4043362" cy="3840163"/>
          </a:xfrm>
        </p:spPr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pt-BR" sz="4000" b="1" i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Invariáveis</a:t>
            </a:r>
            <a:r>
              <a:rPr lang="pt-BR" sz="4000" dirty="0" smtClean="0"/>
              <a:t> </a:t>
            </a:r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endParaRPr lang="pt-BR" dirty="0" smtClean="0"/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pt-BR" dirty="0" smtClean="0"/>
              <a:t>Que</a:t>
            </a:r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pt-BR" dirty="0" smtClean="0"/>
              <a:t>Quem</a:t>
            </a:r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pt-BR" dirty="0" smtClean="0"/>
              <a:t>Onde / aonde</a:t>
            </a:r>
          </a:p>
        </p:txBody>
      </p:sp>
    </p:spTree>
  </p:cSld>
  <p:clrMapOvr>
    <a:masterClrMapping/>
  </p:clrMapOvr>
  <p:transition spd="slow">
    <p:wipe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/>
          <p:cNvSpPr txBox="1"/>
          <p:nvPr/>
        </p:nvSpPr>
        <p:spPr>
          <a:xfrm>
            <a:off x="571500" y="1285875"/>
            <a:ext cx="8358188" cy="42164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800" b="1" i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Características e empregos dos pronomes relativos  </a:t>
            </a:r>
            <a:r>
              <a:rPr lang="pt-BR" sz="2400" b="1" i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  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pt-BR" sz="2400" dirty="0">
              <a:solidFill>
                <a:schemeClr val="tx1">
                  <a:lumMod val="95000"/>
                  <a:lumOff val="5000"/>
                </a:schemeClr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A dupla função dos pronomes relativos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Os relativos caracterizam-se pelo duplo papel que, simultaneamente, desempenham na estrutura da frase: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pt-BR" sz="2400" dirty="0">
              <a:solidFill>
                <a:schemeClr val="tx1">
                  <a:lumMod val="95000"/>
                  <a:lumOff val="5000"/>
                </a:schemeClr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t-BR" sz="2400" b="1" i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Substituem um termo antecedente (nome ou Pronome);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t-BR" sz="2400" b="1" i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Iniciam sempre uma nova oração.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pt-BR" sz="2400" dirty="0">
              <a:solidFill>
                <a:schemeClr val="tx1">
                  <a:lumMod val="95000"/>
                  <a:lumOff val="5000"/>
                </a:schemeClr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t-BR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Vocês,  </a:t>
            </a:r>
            <a:r>
              <a:rPr lang="pt-BR" sz="2400" i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que sempre nos criticaram,</a:t>
            </a:r>
            <a:r>
              <a:rPr lang="pt-BR" sz="2400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 </a:t>
            </a:r>
            <a:r>
              <a:rPr lang="pt-BR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agora pedem nosso apoio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</a:rPr>
              <a:t>                                 </a:t>
            </a:r>
            <a:r>
              <a:rPr lang="pt-BR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2ª oração</a:t>
            </a:r>
          </a:p>
        </p:txBody>
      </p:sp>
      <p:cxnSp>
        <p:nvCxnSpPr>
          <p:cNvPr id="5" name="Conector reto 4"/>
          <p:cNvCxnSpPr/>
          <p:nvPr/>
        </p:nvCxnSpPr>
        <p:spPr>
          <a:xfrm rot="5400000" flipH="1" flipV="1">
            <a:off x="534988" y="4465638"/>
            <a:ext cx="71437" cy="158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ector de seta reta 6"/>
          <p:cNvCxnSpPr/>
          <p:nvPr/>
        </p:nvCxnSpPr>
        <p:spPr>
          <a:xfrm>
            <a:off x="642938" y="4714875"/>
            <a:ext cx="928687" cy="158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de seta reta 8"/>
          <p:cNvCxnSpPr/>
          <p:nvPr/>
        </p:nvCxnSpPr>
        <p:spPr>
          <a:xfrm>
            <a:off x="5072063" y="4786313"/>
            <a:ext cx="3286125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Seta em curva para cima 11"/>
          <p:cNvSpPr/>
          <p:nvPr/>
        </p:nvSpPr>
        <p:spPr>
          <a:xfrm>
            <a:off x="1403647" y="5786438"/>
            <a:ext cx="5311477" cy="642937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>
              <a:solidFill>
                <a:schemeClr val="tx1"/>
              </a:solidFill>
            </a:endParaRPr>
          </a:p>
        </p:txBody>
      </p:sp>
      <p:sp>
        <p:nvSpPr>
          <p:cNvPr id="12295" name="CaixaDeTexto 15"/>
          <p:cNvSpPr txBox="1">
            <a:spLocks noChangeArrowheads="1"/>
          </p:cNvSpPr>
          <p:nvPr/>
        </p:nvSpPr>
        <p:spPr bwMode="auto">
          <a:xfrm>
            <a:off x="2857500" y="5786438"/>
            <a:ext cx="2286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pt-BR" sz="2000">
                <a:latin typeface="Calibri" pitchFamily="34" charset="0"/>
              </a:rPr>
              <a:t>1ª oração</a:t>
            </a:r>
          </a:p>
        </p:txBody>
      </p:sp>
    </p:spTree>
  </p:cSld>
  <p:clrMapOvr>
    <a:masterClrMapping/>
  </p:clrMapOvr>
  <p:transition spd="slow">
    <p:wipe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00063" y="357188"/>
            <a:ext cx="8229600" cy="11430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BR" sz="3600" b="1" i="1" dirty="0" smtClean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Pronome relativo precedido de preposição</a:t>
            </a:r>
            <a:endParaRPr lang="pt-BR" sz="3600" b="1" i="1" dirty="0">
              <a:solidFill>
                <a:schemeClr val="accent5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571500" y="1428750"/>
            <a:ext cx="8286750" cy="44624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pt-BR" sz="2000" dirty="0">
                <a:latin typeface="+mn-lt"/>
              </a:rPr>
              <a:t> </a:t>
            </a:r>
            <a:r>
              <a:rPr lang="pt-BR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Em certos casos, é necessário introduzir uma preposição antes do pronome relativo. A preposição a ser empregada é, geralmente, exigida por um verbo ou por um  nome presente na oração iniciada pelo relativo.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pt-BR" sz="2000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000" dirty="0">
                <a:latin typeface="+mn-lt"/>
              </a:rPr>
              <a:t>Veja nestas frases: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pt-BR" sz="2000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pt-BR" sz="2000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pt-BR" sz="2000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pt-BR" sz="2000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A</a:t>
            </a:r>
            <a:r>
              <a:rPr lang="pt-BR" sz="2000" dirty="0">
                <a:latin typeface="+mn-lt"/>
              </a:rPr>
              <a:t> = preposição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accent6">
                    <a:lumMod val="75000"/>
                  </a:schemeClr>
                </a:solidFill>
                <a:latin typeface="+mn-lt"/>
              </a:rPr>
              <a:t>Que</a:t>
            </a:r>
            <a:r>
              <a:rPr lang="pt-BR" sz="2000" dirty="0">
                <a:latin typeface="+mn-lt"/>
              </a:rPr>
              <a:t>= pronome relativo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0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Referem</a:t>
            </a:r>
            <a:r>
              <a:rPr lang="pt-BR" sz="2000" dirty="0">
                <a:latin typeface="+mn-lt"/>
              </a:rPr>
              <a:t>=</a:t>
            </a:r>
            <a:r>
              <a:rPr lang="pt-BR" sz="2000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 </a:t>
            </a:r>
            <a:r>
              <a:rPr lang="pt-BR" sz="2000" dirty="0">
                <a:latin typeface="+mn-lt"/>
              </a:rPr>
              <a:t>verbo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pt-BR" sz="2000" dirty="0"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pt-BR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</a:t>
            </a:r>
            <a:r>
              <a:rPr lang="pt-BR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A preposição </a:t>
            </a:r>
            <a:r>
              <a:rPr lang="pt-BR" sz="2400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a </a:t>
            </a:r>
            <a:r>
              <a:rPr lang="pt-BR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é exigida pelo verbo: referir-se </a:t>
            </a:r>
            <a:r>
              <a:rPr lang="pt-BR" sz="2400" i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a</a:t>
            </a:r>
            <a:r>
              <a:rPr lang="pt-BR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alguma coisa.</a:t>
            </a:r>
          </a:p>
        </p:txBody>
      </p:sp>
      <p:sp>
        <p:nvSpPr>
          <p:cNvPr id="4" name="Retângulo 3"/>
          <p:cNvSpPr/>
          <p:nvPr/>
        </p:nvSpPr>
        <p:spPr>
          <a:xfrm>
            <a:off x="857250" y="3286125"/>
            <a:ext cx="6643688" cy="6429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pt-BR" sz="2800" b="1" i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Não é esse o lugar </a:t>
            </a:r>
            <a:r>
              <a:rPr lang="pt-BR" sz="28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</a:t>
            </a:r>
            <a:r>
              <a:rPr lang="pt-BR" sz="2800" b="1" i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</a:t>
            </a:r>
            <a:r>
              <a:rPr lang="pt-BR" sz="2800" b="1" i="1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eles se referem?</a:t>
            </a:r>
          </a:p>
        </p:txBody>
      </p:sp>
    </p:spTree>
  </p:cSld>
  <p:clrMapOvr>
    <a:masterClrMapping/>
  </p:clrMapOvr>
  <p:transition spd="slow">
    <p:wipe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28625" y="0"/>
            <a:ext cx="8229600" cy="796925"/>
          </a:xfrm>
        </p:spPr>
        <p:txBody>
          <a:bodyPr rtlCol="0"/>
          <a:lstStyle/>
          <a:p>
            <a:pPr fontAlgn="auto">
              <a:spcAft>
                <a:spcPts val="0"/>
              </a:spcAft>
              <a:defRPr/>
            </a:pPr>
            <a:r>
              <a:rPr lang="pt-BR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Relativo </a:t>
            </a:r>
            <a:r>
              <a:rPr lang="pt-BR" b="1" i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</a:t>
            </a:r>
            <a:endParaRPr lang="pt-BR" b="1" i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142875" y="1071563"/>
            <a:ext cx="8786813" cy="56324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b="1" dirty="0">
                <a:latin typeface="+mn-lt"/>
              </a:rPr>
              <a:t>Quanto a esse pronome, deve-se observar o seguinte: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pt-BR" sz="2400" b="1" dirty="0">
              <a:latin typeface="+mn-lt"/>
            </a:endParaRPr>
          </a:p>
          <a:p>
            <a:pPr marL="342900" indent="-342900" algn="just" fontAlgn="auto">
              <a:spcBef>
                <a:spcPts val="0"/>
              </a:spcBef>
              <a:spcAft>
                <a:spcPts val="0"/>
              </a:spcAft>
              <a:buFontTx/>
              <a:buAutoNum type="alphaLcParenR"/>
              <a:defRPr/>
            </a:pPr>
            <a:r>
              <a:rPr lang="pt-BR" sz="2400" b="1" dirty="0">
                <a:latin typeface="+mn-lt"/>
              </a:rPr>
              <a:t>Pode ser empregado para retomar palavra que designa pessoa ou coisa e é substituível por </a:t>
            </a:r>
            <a:r>
              <a:rPr lang="pt-BR" sz="2400" b="1" i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o qual, a qual, os quais,aos quais</a:t>
            </a:r>
            <a:r>
              <a:rPr lang="pt-BR" sz="2400" b="1" i="1" dirty="0">
                <a:latin typeface="+mn-lt"/>
              </a:rPr>
              <a:t>.</a:t>
            </a:r>
          </a:p>
          <a:p>
            <a:pPr marL="342900" indent="-342900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b="1" i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    </a:t>
            </a:r>
          </a:p>
          <a:p>
            <a:pPr marL="342900" indent="-342900" algn="just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pt-BR" sz="2400" b="1" i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    Conheço a cidade que você visitou ontem.</a:t>
            </a:r>
            <a:endParaRPr lang="pt-BR" sz="2400" b="1" dirty="0">
              <a:solidFill>
                <a:schemeClr val="accent2">
                  <a:lumMod val="75000"/>
                </a:schemeClr>
              </a:solidFill>
              <a:latin typeface="+mn-lt"/>
            </a:endParaRPr>
          </a:p>
          <a:p>
            <a:pPr marL="342900" indent="-342900" algn="just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pt-BR" sz="24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    </a:t>
            </a:r>
            <a:r>
              <a:rPr lang="pt-BR" sz="24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Conheço a cidade a qual você visitou ontem .</a:t>
            </a:r>
          </a:p>
          <a:p>
            <a:pPr marL="342900" indent="-342900"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pt-BR" sz="2400" b="1" dirty="0">
              <a:latin typeface="+mn-lt"/>
            </a:endParaRPr>
          </a:p>
          <a:p>
            <a:pPr marL="342900" indent="-342900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b="1" dirty="0">
                <a:latin typeface="+mn-lt"/>
              </a:rPr>
              <a:t>b) Pode ser empregado nos casos em que não há exigência de preposição (como no exemplo anterior), ou depois de preposição de uma única sílaba (</a:t>
            </a:r>
            <a:r>
              <a:rPr lang="pt-BR" sz="24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a, com, de, em, por, </a:t>
            </a:r>
            <a:r>
              <a:rPr lang="pt-BR" sz="2400" b="1" dirty="0" err="1">
                <a:latin typeface="+mn-lt"/>
              </a:rPr>
              <a:t>etc</a:t>
            </a:r>
            <a:r>
              <a:rPr lang="pt-BR" sz="2400" b="1" dirty="0">
                <a:latin typeface="+mn-lt"/>
              </a:rPr>
              <a:t>)</a:t>
            </a:r>
          </a:p>
          <a:p>
            <a:pPr marL="342900" indent="-342900"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pt-BR" sz="2400" b="1" dirty="0">
              <a:solidFill>
                <a:schemeClr val="accent2">
                  <a:lumMod val="75000"/>
                </a:schemeClr>
              </a:solidFill>
              <a:latin typeface="+mn-lt"/>
            </a:endParaRPr>
          </a:p>
          <a:p>
            <a:pPr marL="342900" indent="-342900" algn="just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pt-BR" sz="2400" b="1" i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     É muito valiosa a amizade das pessoas </a:t>
            </a:r>
            <a:r>
              <a:rPr lang="pt-BR" sz="2400" b="1" i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em</a:t>
            </a:r>
            <a:r>
              <a:rPr lang="pt-BR" sz="2400" b="1" i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 que confiamos.</a:t>
            </a:r>
          </a:p>
          <a:p>
            <a:pPr marL="342900" indent="-342900"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pt-BR" sz="2400" b="1" i="1" dirty="0">
              <a:latin typeface="+mn-lt"/>
            </a:endParaRPr>
          </a:p>
          <a:p>
            <a:pPr marL="342900" indent="-342900"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pt-BR" sz="2400" b="1" dirty="0">
              <a:latin typeface="+mn-lt"/>
            </a:endParaRPr>
          </a:p>
        </p:txBody>
      </p:sp>
    </p:spTree>
  </p:cSld>
  <p:clrMapOvr>
    <a:masterClrMapping/>
  </p:clrMapOvr>
  <p:transition spd="slow">
    <p:wipe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28625" y="0"/>
            <a:ext cx="8229600" cy="796925"/>
          </a:xfrm>
        </p:spPr>
        <p:txBody>
          <a:bodyPr rtlCol="0"/>
          <a:lstStyle/>
          <a:p>
            <a:pPr fontAlgn="auto">
              <a:spcAft>
                <a:spcPts val="0"/>
              </a:spcAft>
              <a:defRPr/>
            </a:pPr>
            <a:r>
              <a:rPr lang="pt-BR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Relativo </a:t>
            </a:r>
            <a:r>
              <a:rPr lang="pt-BR" b="1" i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</a:t>
            </a:r>
            <a:endParaRPr lang="pt-BR" b="1" i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142875" y="1071563"/>
            <a:ext cx="8786813" cy="51704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42900" indent="-342900"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pt-BR" b="1" i="1" dirty="0">
              <a:latin typeface="+mn-lt"/>
            </a:endParaRPr>
          </a:p>
          <a:p>
            <a:pPr marL="342900" indent="-342900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c) Se  a preposição tiver mais de uma sílaba (perante, sobre </a:t>
            </a:r>
            <a:r>
              <a:rPr lang="pt-BR" sz="2400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etc</a:t>
            </a:r>
            <a:r>
              <a:rPr lang="pt-BR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), o relativo “que”  deve ser substituído por “o/a qual”, “os/as quais”.</a:t>
            </a:r>
            <a:r>
              <a:rPr lang="pt-BR" sz="2400" i="1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     </a:t>
            </a:r>
          </a:p>
          <a:p>
            <a:pPr marL="342900" indent="-342900" algn="just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endParaRPr lang="pt-BR" sz="2400" b="1" i="1" dirty="0">
              <a:solidFill>
                <a:schemeClr val="accent2">
                  <a:lumMod val="75000"/>
                </a:schemeClr>
              </a:solidFill>
              <a:latin typeface="+mn-lt"/>
            </a:endParaRPr>
          </a:p>
          <a:p>
            <a:pPr marL="342900" indent="-342900" algn="just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pt-BR" sz="2400" b="1" i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A notícia </a:t>
            </a:r>
            <a:r>
              <a:rPr lang="pt-BR" sz="2400" b="1" i="1" dirty="0">
                <a:solidFill>
                  <a:schemeClr val="accent6"/>
                </a:solidFill>
                <a:latin typeface="+mn-lt"/>
              </a:rPr>
              <a:t>segundo a qual </a:t>
            </a:r>
            <a:r>
              <a:rPr lang="pt-BR" sz="2400" b="1" i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ele havia viajado é falsa.</a:t>
            </a:r>
          </a:p>
          <a:p>
            <a:pPr marL="342900" indent="-342900"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pt-BR" sz="2400" b="1" i="1" dirty="0">
              <a:latin typeface="+mn-lt"/>
            </a:endParaRPr>
          </a:p>
          <a:p>
            <a:pPr marL="342900" indent="-342900"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pt-BR" sz="24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  <a:p>
            <a:pPr marL="342900" indent="-342900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d) O relativo “que” pode ter como antecedente (termo retomado) os pronomes demonstrativos </a:t>
            </a:r>
            <a:r>
              <a:rPr lang="pt-BR" sz="2400" i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o, a, os, as. </a:t>
            </a:r>
            <a:r>
              <a:rPr lang="pt-BR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Veja estes exemplos.</a:t>
            </a:r>
          </a:p>
          <a:p>
            <a:pPr marL="342900" indent="-342900"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pt-BR" sz="2400" b="1" dirty="0">
              <a:latin typeface="+mn-lt"/>
            </a:endParaRPr>
          </a:p>
          <a:p>
            <a:pPr marL="342900" indent="-342900" algn="just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pt-BR" sz="24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 Dentre as propostas, escolhi </a:t>
            </a:r>
            <a:r>
              <a:rPr lang="pt-BR" sz="2400" b="1" i="1" dirty="0">
                <a:solidFill>
                  <a:schemeClr val="accent6"/>
                </a:solidFill>
                <a:latin typeface="+mn-lt"/>
              </a:rPr>
              <a:t>as que</a:t>
            </a:r>
            <a:r>
              <a:rPr lang="pt-BR" sz="2400" b="1" dirty="0">
                <a:solidFill>
                  <a:schemeClr val="accent6"/>
                </a:solidFill>
                <a:latin typeface="+mn-lt"/>
              </a:rPr>
              <a:t> </a:t>
            </a:r>
            <a:r>
              <a:rPr lang="pt-BR" sz="24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mais interessavam  à escola.</a:t>
            </a:r>
          </a:p>
          <a:p>
            <a:pPr marL="342900" indent="-342900" algn="just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pt-BR" sz="24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Quando está nervoso , ninguém entende </a:t>
            </a:r>
            <a:r>
              <a:rPr lang="pt-BR" sz="2400" b="1" i="1" dirty="0">
                <a:solidFill>
                  <a:schemeClr val="accent6"/>
                </a:solidFill>
                <a:latin typeface="+mn-lt"/>
              </a:rPr>
              <a:t>o que</a:t>
            </a:r>
            <a:r>
              <a:rPr lang="pt-BR" sz="2400" b="1" dirty="0">
                <a:solidFill>
                  <a:schemeClr val="accent6"/>
                </a:solidFill>
                <a:latin typeface="+mn-lt"/>
              </a:rPr>
              <a:t> </a:t>
            </a:r>
            <a:r>
              <a:rPr lang="pt-BR" sz="24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ele fala.</a:t>
            </a:r>
          </a:p>
          <a:p>
            <a:pPr marL="1714500" lvl="3" indent="-342900"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pt-BR" sz="2400" b="1" dirty="0">
              <a:solidFill>
                <a:schemeClr val="accent2">
                  <a:lumMod val="75000"/>
                </a:schemeClr>
              </a:solidFill>
              <a:latin typeface="+mn-lt"/>
            </a:endParaRPr>
          </a:p>
          <a:p>
            <a:pPr marL="342900" indent="-342900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b="1" dirty="0">
                <a:latin typeface="+mn-lt"/>
              </a:rPr>
              <a:t>       (pronome demonstrativo “as”= aquelas/ “o”= aquilo)</a:t>
            </a:r>
          </a:p>
        </p:txBody>
      </p:sp>
    </p:spTree>
  </p:cSld>
  <p:clrMapOvr>
    <a:masterClrMapping/>
  </p:clrMapOvr>
  <p:transition spd="slow">
    <p:wipe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fontAlgn="auto">
              <a:spcAft>
                <a:spcPts val="0"/>
              </a:spcAft>
              <a:defRPr/>
            </a:pPr>
            <a:r>
              <a:rPr lang="pt-BR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Relativo </a:t>
            </a:r>
            <a:r>
              <a:rPr lang="pt-BR" b="1" i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quem</a:t>
            </a:r>
            <a:endParaRPr lang="pt-BR" b="1" i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214313" y="1500188"/>
            <a:ext cx="8643937" cy="48942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pt-BR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Só pode ser empregado quando o antecedente nomeia uma pessoa (ou um ser personificado).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pt-BR" sz="2400" dirty="0">
              <a:latin typeface="+mn-lt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pt-BR" sz="2400" dirty="0">
                <a:latin typeface="+mn-lt"/>
              </a:rPr>
              <a:t> </a:t>
            </a:r>
            <a:r>
              <a:rPr lang="pt-BR" sz="2400" b="1" i="1" dirty="0">
                <a:solidFill>
                  <a:schemeClr val="accent6"/>
                </a:solidFill>
                <a:latin typeface="+mn-lt"/>
              </a:rPr>
              <a:t>Exemplos: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endParaRPr lang="pt-BR" sz="2400" b="1" i="1" dirty="0">
              <a:solidFill>
                <a:schemeClr val="accent6"/>
              </a:solidFill>
              <a:latin typeface="+mn-lt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pt-BR" sz="28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Estes são </a:t>
            </a:r>
            <a:r>
              <a:rPr lang="pt-BR" sz="2800" b="1" i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os atletas </a:t>
            </a:r>
            <a:r>
              <a:rPr lang="pt-BR" sz="2800" b="1" i="1" dirty="0">
                <a:latin typeface="+mn-lt"/>
              </a:rPr>
              <a:t>a</a:t>
            </a:r>
            <a:r>
              <a:rPr lang="pt-BR" sz="2800" b="1" i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 </a:t>
            </a:r>
            <a:r>
              <a:rPr lang="pt-BR" sz="2800" b="1" i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quem</a:t>
            </a:r>
            <a:r>
              <a:rPr lang="pt-BR" sz="2800" b="1" i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 </a:t>
            </a:r>
            <a:r>
              <a:rPr lang="pt-BR" sz="28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entregaremos os  prêmios.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pt-BR" sz="2800" dirty="0">
              <a:solidFill>
                <a:schemeClr val="accent2">
                  <a:lumMod val="75000"/>
                </a:schemeClr>
              </a:solidFill>
              <a:latin typeface="+mn-lt"/>
            </a:endParaRPr>
          </a:p>
          <a:p>
            <a:pPr algn="just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pt-BR" sz="28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Desejo esclarecer que não foi </a:t>
            </a:r>
            <a:r>
              <a:rPr lang="pt-BR" sz="2800" b="1" i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ela </a:t>
            </a:r>
            <a:r>
              <a:rPr lang="pt-BR" sz="2800" b="1" i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quem</a:t>
            </a:r>
            <a:r>
              <a:rPr lang="pt-BR" sz="2800" b="1" i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 </a:t>
            </a:r>
            <a:r>
              <a:rPr lang="pt-BR" sz="28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 nos  prejudicou.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pt-BR" sz="2800" dirty="0">
              <a:solidFill>
                <a:schemeClr val="accent2">
                  <a:lumMod val="75000"/>
                </a:schemeClr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pt-BR" sz="2800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O</a:t>
            </a:r>
            <a:r>
              <a:rPr lang="pt-BR" sz="2800" b="1" i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 funcionário </a:t>
            </a:r>
            <a:r>
              <a:rPr lang="pt-BR" sz="2800" b="1" i="1" dirty="0">
                <a:latin typeface="+mn-lt"/>
              </a:rPr>
              <a:t>a</a:t>
            </a:r>
            <a:r>
              <a:rPr lang="pt-BR" sz="2800" b="1" i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 </a:t>
            </a:r>
            <a:r>
              <a:rPr lang="pt-BR" sz="2800" b="1" i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quem</a:t>
            </a:r>
            <a:r>
              <a:rPr lang="pt-BR" sz="2800" b="1" i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 entreguei o envelope faltou hoje.</a:t>
            </a:r>
            <a:r>
              <a:rPr lang="pt-BR" sz="2400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	</a:t>
            </a:r>
          </a:p>
        </p:txBody>
      </p:sp>
    </p:spTree>
  </p:cSld>
  <p:clrMapOvr>
    <a:masterClrMapping/>
  </p:clrMapOvr>
  <p:transition spd="slow">
    <p:wipe dir="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lcão Envidraçado">
  <a:themeElements>
    <a:clrScheme name="Balcão Envidraçado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Balcão Envidraçado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Balcão Envidraçad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Balcão Envidraçado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384</TotalTime>
  <Words>1299</Words>
  <Application>Microsoft Office PowerPoint</Application>
  <PresentationFormat>Apresentação na tela (4:3)</PresentationFormat>
  <Paragraphs>177</Paragraphs>
  <Slides>23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23</vt:i4>
      </vt:variant>
    </vt:vector>
  </HeadingPairs>
  <TitlesOfParts>
    <vt:vector size="24" baseType="lpstr">
      <vt:lpstr>Balcão Envidraçado</vt:lpstr>
      <vt:lpstr>Emprego e Função Sintática dos Pronomes Relativos</vt:lpstr>
      <vt:lpstr>Pronomes relativos</vt:lpstr>
      <vt:lpstr>Apresentação do PowerPoint</vt:lpstr>
      <vt:lpstr>O quadro a seguir  apresenta os pronomes relativos</vt:lpstr>
      <vt:lpstr>Apresentação do PowerPoint</vt:lpstr>
      <vt:lpstr>Pronome relativo precedido de preposição</vt:lpstr>
      <vt:lpstr>Relativo que</vt:lpstr>
      <vt:lpstr>Relativo que</vt:lpstr>
      <vt:lpstr>Relativo quem</vt:lpstr>
      <vt:lpstr>Relativo cujo(s), cuja(s)</vt:lpstr>
      <vt:lpstr>Pronome onde / aonde</vt:lpstr>
      <vt:lpstr>Relativo quanto(s) / quanta(s)</vt:lpstr>
      <vt:lpstr>Apresentação do PowerPoint</vt:lpstr>
      <vt:lpstr>Apresentação do PowerPoint</vt:lpstr>
      <vt:lpstr>Apresentação do PowerPoint</vt:lpstr>
      <vt:lpstr>Função do Pronome Relativo </vt:lpstr>
      <vt:lpstr>Apresentação do PowerPoint</vt:lpstr>
      <vt:lpstr>   Esta é a garota /que nós vimos na TV. (Nós vimos a garota naTV.)    </vt:lpstr>
      <vt:lpstr>O livro /de que preciso /é este. (Preciso do livro.)</vt:lpstr>
      <vt:lpstr>Pronome Relativo Cujo</vt:lpstr>
      <vt:lpstr>Na frase anterior a expressão de Marcelo, que o pronome cujo substitui, é um adjunto adnominal.  Como o pronome cujo sempre acompanha um nome, sua função é de adjunto adnominal.</vt:lpstr>
      <vt:lpstr>Pronome Relativo Onde</vt:lpstr>
      <vt:lpstr>Se o termo antecedente for uma situação, e não um lugar, recomenda-se empregar em que: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Pronomes relativos</dc:title>
  <dc:creator>Cliente Microsft</dc:creator>
  <cp:lastModifiedBy>Monssuete</cp:lastModifiedBy>
  <cp:revision>38</cp:revision>
  <dcterms:created xsi:type="dcterms:W3CDTF">2008-10-15T17:59:01Z</dcterms:created>
  <dcterms:modified xsi:type="dcterms:W3CDTF">2013-04-27T19:20:24Z</dcterms:modified>
</cp:coreProperties>
</file>