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  <p:sldMasterId id="214748369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7" r:id="rId13"/>
    <p:sldId id="264" r:id="rId14"/>
    <p:sldId id="268" r:id="rId15"/>
    <p:sldId id="265" r:id="rId16"/>
    <p:sldId id="266" r:id="rId1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2378266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4372883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1925" y="1606550"/>
            <a:ext cx="1946275" cy="45989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71513" y="1606550"/>
            <a:ext cx="5688012" cy="45989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0934627"/>
      </p:ext>
    </p:extLst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606550"/>
            <a:ext cx="7750175" cy="1433513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2399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570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2432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299849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798888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37088" y="1905000"/>
            <a:ext cx="3798887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0207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42325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8785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143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3335123"/>
      </p:ext>
    </p:extLst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1253029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5089804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0044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05613" y="-28575"/>
            <a:ext cx="2038350" cy="616743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-28575"/>
            <a:ext cx="5967413" cy="616743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6916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89" y="231"/>
              <a:ext cx="1859" cy="3630"/>
              <a:chOff x="3007" y="773"/>
              <a:chExt cx="1859" cy="3630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2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8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61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1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9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89" y="1322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6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8" y="119"/>
              <a:ext cx="356" cy="608"/>
              <a:chOff x="1732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3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92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6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7" y="3304"/>
              <a:ext cx="500" cy="500"/>
              <a:chOff x="1727" y="871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72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900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3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2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4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2511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62512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5B5DA-C0F1-4614-A75C-EAC9A7354B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1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8348-CB6F-4D1B-9B33-2949B837E34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95495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DE64C-3332-4E2C-ABB3-0D1CA91FA1C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81416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DF55D-F4FF-46A1-951A-CDB639ACF40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3366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B2783-CE6C-4C07-9EC6-5B71BE6906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95710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A2A93-4B65-4B4E-B88E-705206FB2E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56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387163704"/>
      </p:ext>
    </p:extLst>
  </p:cSld>
  <p:clrMapOvr>
    <a:masterClrMapping/>
  </p:clrMapOvr>
  <p:transition>
    <p:dissolv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E1659-9574-4E95-AFF3-728979A1456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09073"/>
      </p:ext>
    </p:extLst>
  </p:cSld>
  <p:clrMapOvr>
    <a:masterClrMapping/>
  </p:clrMapOvr>
  <p:transition spd="med">
    <p:dissolv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1112-0F40-4EF7-8D71-0F0E45B734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83162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BD816-4E6F-460A-9340-199C818623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6650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C413D-FF6A-450F-85C2-F5E71D6446E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8068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F6BF1-D042-4CC0-BD04-C718F639338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8764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56113"/>
          </a:xfrm>
        </p:spPr>
        <p:txBody>
          <a:bodyPr/>
          <a:lstStyle/>
          <a:p>
            <a:pPr lvl="0"/>
            <a:r>
              <a:rPr lang="pt-BR" noProof="0" smtClean="0"/>
              <a:t>Clique no ícone para adicionar tabela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9F1CC-F7A7-4864-80CB-20939A1E6F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252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37577-1AA5-4AA9-BF12-F5E85665E8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FBC71-B18B-4336-8887-68688774F942}" type="datetimeFigureOut">
              <a:rPr lang="pt-BR"/>
              <a:pPr>
                <a:defRPr/>
              </a:pPr>
              <a:t>06/05/2013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2274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F8BCA-F52C-4319-AE08-15BB6F955CE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990603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7B163-D5C0-44A3-B548-1E1C3C651C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04258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7E34F-053B-450E-9129-82D9A5CCDD3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3934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71513" y="1906588"/>
            <a:ext cx="3816350" cy="4298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0263" y="1906588"/>
            <a:ext cx="3817937" cy="4298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611809"/>
      </p:ext>
    </p:extLst>
  </p:cSld>
  <p:clrMapOvr>
    <a:masterClrMapping/>
  </p:clrMapOvr>
  <p:transition>
    <p:dissolv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72814-9942-4F2C-B911-BE9179B2C79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67625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D27F2-EA4B-4219-871F-FEA5B1798E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6071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005A5-A11C-4E33-A32D-3F9F7E6CA3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5497678"/>
      </p:ext>
    </p:extLst>
  </p:cSld>
  <p:clrMapOvr>
    <a:masterClrMapping/>
  </p:clrMapOvr>
  <p:transition>
    <p:dissolv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33430-8063-4F2C-AE79-461963B4B1C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59231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30C54-7A65-40FB-AE05-9411DD0ED45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550149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48D09-3035-4C23-AF61-411BFCA904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44575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D149E-B324-41BA-BC9F-9B2BA92A87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7031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8529855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0819986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0433917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610817413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202072829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"/>
          <p:cNvSpPr>
            <a:spLocks noChangeArrowheads="1"/>
          </p:cNvSpPr>
          <p:nvPr/>
        </p:nvSpPr>
        <p:spPr bwMode="auto">
          <a:xfrm>
            <a:off x="484188" y="1549400"/>
            <a:ext cx="8158162" cy="1689100"/>
          </a:xfrm>
          <a:prstGeom prst="roundRect">
            <a:avLst>
              <a:gd name="adj" fmla="val 93"/>
            </a:avLst>
          </a:prstGeom>
          <a:blipFill dpi="0" rotWithShape="0">
            <a:blip r:embed="rId15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>
              <a:latin typeface="Times New Roman" pitchFamily="18" charset="0"/>
            </a:endParaRPr>
          </a:p>
        </p:txBody>
      </p:sp>
      <p:sp>
        <p:nvSpPr>
          <p:cNvPr id="1027" name="AutoShape 2"/>
          <p:cNvSpPr>
            <a:spLocks noChangeArrowheads="1"/>
          </p:cNvSpPr>
          <p:nvPr/>
        </p:nvSpPr>
        <p:spPr bwMode="auto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>
              <a:latin typeface="Times New Roman" pitchFamily="18" charset="0"/>
            </a:endParaRPr>
          </a:p>
        </p:txBody>
      </p:sp>
      <p:sp>
        <p:nvSpPr>
          <p:cNvPr id="1028" name="AutoShape 3"/>
          <p:cNvSpPr>
            <a:spLocks noChangeArrowheads="1"/>
          </p:cNvSpPr>
          <p:nvPr/>
        </p:nvSpPr>
        <p:spPr bwMode="auto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>
              <a:latin typeface="Times New Roman" pitchFamily="18" charset="0"/>
            </a:endParaRPr>
          </a:p>
        </p:txBody>
      </p:sp>
      <p:sp>
        <p:nvSpPr>
          <p:cNvPr id="1029" name="AutoShape 4"/>
          <p:cNvSpPr>
            <a:spLocks noChangeArrowheads="1"/>
          </p:cNvSpPr>
          <p:nvPr/>
        </p:nvSpPr>
        <p:spPr bwMode="auto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>
              <a:latin typeface="Times New Roman" pitchFamily="18" charset="0"/>
            </a:endParaRPr>
          </a:p>
        </p:txBody>
      </p:sp>
      <p:sp>
        <p:nvSpPr>
          <p:cNvPr id="1030" name="AutoShape 5"/>
          <p:cNvSpPr>
            <a:spLocks noChangeArrowheads="1"/>
          </p:cNvSpPr>
          <p:nvPr/>
        </p:nvSpPr>
        <p:spPr bwMode="auto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>
              <a:latin typeface="Times New Roman" pitchFamily="18" charset="0"/>
            </a:endParaRPr>
          </a:p>
        </p:txBody>
      </p:sp>
      <p:sp>
        <p:nvSpPr>
          <p:cNvPr id="1031" name="AutoShape 6"/>
          <p:cNvSpPr>
            <a:spLocks noChangeArrowheads="1"/>
          </p:cNvSpPr>
          <p:nvPr/>
        </p:nvSpPr>
        <p:spPr bwMode="auto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>
              <a:latin typeface="Times New Roman" pitchFamily="18" charset="0"/>
            </a:endParaRPr>
          </a:p>
        </p:txBody>
      </p:sp>
      <p:sp>
        <p:nvSpPr>
          <p:cNvPr id="1032" name="AutoShape 7"/>
          <p:cNvSpPr>
            <a:spLocks noChangeArrowheads="1"/>
          </p:cNvSpPr>
          <p:nvPr/>
        </p:nvSpPr>
        <p:spPr bwMode="auto">
          <a:xfrm>
            <a:off x="4095750" y="5734050"/>
            <a:ext cx="949325" cy="176213"/>
          </a:xfrm>
          <a:prstGeom prst="roundRect">
            <a:avLst>
              <a:gd name="adj" fmla="val 907"/>
            </a:avLst>
          </a:prstGeom>
          <a:blipFill dpi="0" rotWithShape="0">
            <a:blip r:embed="rId15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>
              <a:latin typeface="Times New Roman" pitchFamily="18" charset="0"/>
            </a:endParaRPr>
          </a:p>
        </p:txBody>
      </p:sp>
      <p:sp>
        <p:nvSpPr>
          <p:cNvPr id="1033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606550"/>
            <a:ext cx="7750175" cy="1433513"/>
          </a:xfrm>
          <a:prstGeom prst="rect">
            <a:avLst/>
          </a:prstGeom>
          <a:blipFill dpi="0" rotWithShape="0">
            <a:blip r:embed="rId15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título de texto</a:t>
            </a:r>
          </a:p>
        </p:txBody>
      </p:sp>
      <p:sp>
        <p:nvSpPr>
          <p:cNvPr id="1034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1513" y="1906588"/>
            <a:ext cx="7786687" cy="429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em estrutura de tópicos</a:t>
            </a:r>
          </a:p>
          <a:p>
            <a:pPr lvl="1"/>
            <a:r>
              <a:rPr lang="en-GB" smtClean="0"/>
              <a:t>Segundo Nível da Estrutura de Tópicos</a:t>
            </a:r>
          </a:p>
          <a:p>
            <a:pPr lvl="2"/>
            <a:r>
              <a:rPr lang="en-GB" smtClean="0"/>
              <a:t>Terceiro Nível da Estrutura de Tópicos</a:t>
            </a:r>
          </a:p>
          <a:p>
            <a:pPr lvl="3"/>
            <a:r>
              <a:rPr lang="en-GB" smtClean="0"/>
              <a:t>Quarto Nível da Estrutura de Tópicos</a:t>
            </a:r>
          </a:p>
          <a:p>
            <a:pPr lvl="4"/>
            <a:r>
              <a:rPr lang="en-GB" smtClean="0"/>
              <a:t>Quinto Nível da Estrutura de Tópicos</a:t>
            </a:r>
          </a:p>
          <a:p>
            <a:pPr lvl="4"/>
            <a:r>
              <a:rPr lang="en-GB" smtClean="0"/>
              <a:t>Sexto Nível da Estrutura de Tópicos</a:t>
            </a:r>
          </a:p>
          <a:p>
            <a:pPr lvl="4"/>
            <a:r>
              <a:rPr lang="en-GB" smtClean="0"/>
              <a:t>Sétimo Nível da Estrutura de Tópicos</a:t>
            </a:r>
          </a:p>
          <a:p>
            <a:pPr lvl="4"/>
            <a:r>
              <a:rPr lang="en-GB" smtClean="0"/>
              <a:t>Oitavo Nível da Estrutura de Tópicos</a:t>
            </a:r>
          </a:p>
          <a:p>
            <a:pPr lvl="4"/>
            <a:r>
              <a:rPr lang="en-GB" smtClean="0"/>
              <a:t>Nono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7" r:id="rId1"/>
    <p:sldLayoutId id="2147484148" r:id="rId2"/>
    <p:sldLayoutId id="2147484149" r:id="rId3"/>
    <p:sldLayoutId id="2147484150" r:id="rId4"/>
    <p:sldLayoutId id="2147484151" r:id="rId5"/>
    <p:sldLayoutId id="2147484152" r:id="rId6"/>
    <p:sldLayoutId id="2147484153" r:id="rId7"/>
    <p:sldLayoutId id="2147484154" r:id="rId8"/>
    <p:sldLayoutId id="2147484155" r:id="rId9"/>
    <p:sldLayoutId id="2147484156" r:id="rId10"/>
    <p:sldLayoutId id="2147484157" r:id="rId11"/>
    <p:sldLayoutId id="2147484158" r:id="rId12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2pPr>
      <a:lvl3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3pPr>
      <a:lvl4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4pPr>
      <a:lvl5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5pPr>
      <a:lvl6pPr marL="457200" algn="l" defTabSz="449263" rtl="0" eaLnBrk="1" fontAlgn="base" hangingPunct="1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6pPr>
      <a:lvl7pPr marL="914400" algn="l" defTabSz="449263" rtl="0" eaLnBrk="1" fontAlgn="base" hangingPunct="1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7pPr>
      <a:lvl8pPr marL="1371600" algn="l" defTabSz="449263" rtl="0" eaLnBrk="1" fontAlgn="base" hangingPunct="1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8pPr>
      <a:lvl9pPr marL="1828800" algn="l" defTabSz="449263" rtl="0" eaLnBrk="1" fontAlgn="base" hangingPunct="1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9pPr>
    </p:titleStyle>
    <p:bodyStyle>
      <a:lvl1pPr marL="320675" indent="-320675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264C"/>
        </a:buClr>
        <a:buSzPct val="85000"/>
        <a:buFont typeface="Times New Roman" pitchFamily="18" charset="0"/>
        <a:buBlip>
          <a:blip r:embed="rId16"/>
        </a:buBlip>
        <a:defRPr sz="3200">
          <a:solidFill>
            <a:srgbClr val="00264C"/>
          </a:solidFill>
          <a:latin typeface="+mn-lt"/>
          <a:ea typeface="+mn-ea"/>
          <a:cs typeface="+mn-cs"/>
        </a:defRPr>
      </a:lvl1pPr>
      <a:lvl2pPr marL="720725" indent="-263525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333333"/>
        </a:buClr>
        <a:buSzPct val="70000"/>
        <a:buFont typeface="Wingdings" pitchFamily="2" charset="2"/>
        <a:buChar char=""/>
        <a:defRPr sz="2800">
          <a:solidFill>
            <a:srgbClr val="00264C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264C"/>
        </a:buClr>
        <a:buSzPct val="70000"/>
        <a:buFont typeface="Wingdings" pitchFamily="2" charset="2"/>
        <a:buChar char=""/>
        <a:defRPr sz="2400">
          <a:solidFill>
            <a:srgbClr val="00264C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264C"/>
        </a:buClr>
        <a:buSzPct val="70000"/>
        <a:buFont typeface="Wingdings" pitchFamily="2" charset="2"/>
        <a:buChar char=""/>
        <a:defRPr sz="2000">
          <a:solidFill>
            <a:srgbClr val="00264C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264C"/>
        </a:buClr>
        <a:buSzPct val="100000"/>
        <a:buFont typeface="Times New Roman" pitchFamily="18" charset="0"/>
        <a:buChar char="•"/>
        <a:defRPr sz="2000">
          <a:solidFill>
            <a:srgbClr val="00264C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lnSpc>
          <a:spcPct val="95000"/>
        </a:lnSpc>
        <a:spcBef>
          <a:spcPts val="500"/>
        </a:spcBef>
        <a:spcAft>
          <a:spcPct val="0"/>
        </a:spcAft>
        <a:buClr>
          <a:srgbClr val="00264C"/>
        </a:buClr>
        <a:buSzPct val="100000"/>
        <a:buFont typeface="Times New Roman" pitchFamily="18" charset="0"/>
        <a:buChar char="•"/>
        <a:defRPr sz="2000">
          <a:solidFill>
            <a:srgbClr val="00264C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lnSpc>
          <a:spcPct val="95000"/>
        </a:lnSpc>
        <a:spcBef>
          <a:spcPts val="500"/>
        </a:spcBef>
        <a:spcAft>
          <a:spcPct val="0"/>
        </a:spcAft>
        <a:buClr>
          <a:srgbClr val="00264C"/>
        </a:buClr>
        <a:buSzPct val="100000"/>
        <a:buFont typeface="Times New Roman" pitchFamily="18" charset="0"/>
        <a:buChar char="•"/>
        <a:defRPr sz="2000">
          <a:solidFill>
            <a:srgbClr val="00264C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lnSpc>
          <a:spcPct val="95000"/>
        </a:lnSpc>
        <a:spcBef>
          <a:spcPts val="500"/>
        </a:spcBef>
        <a:spcAft>
          <a:spcPct val="0"/>
        </a:spcAft>
        <a:buClr>
          <a:srgbClr val="00264C"/>
        </a:buClr>
        <a:buSzPct val="100000"/>
        <a:buFont typeface="Times New Roman" pitchFamily="18" charset="0"/>
        <a:buChar char="•"/>
        <a:defRPr sz="2000">
          <a:solidFill>
            <a:srgbClr val="00264C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lnSpc>
          <a:spcPct val="95000"/>
        </a:lnSpc>
        <a:spcBef>
          <a:spcPts val="500"/>
        </a:spcBef>
        <a:spcAft>
          <a:spcPct val="0"/>
        </a:spcAft>
        <a:buClr>
          <a:srgbClr val="00264C"/>
        </a:buClr>
        <a:buSzPct val="100000"/>
        <a:buFont typeface="Times New Roman" pitchFamily="18" charset="0"/>
        <a:buChar char="•"/>
        <a:defRPr sz="2000">
          <a:solidFill>
            <a:srgbClr val="00264C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1512888"/>
            <a:ext cx="8458200" cy="87312"/>
          </a:xfrm>
          <a:prstGeom prst="roundRect">
            <a:avLst>
              <a:gd name="adj" fmla="val 1852"/>
            </a:avLst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>
              <a:latin typeface="Times New Roman" pitchFamily="18" charset="0"/>
            </a:endParaRPr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247650" y="0"/>
            <a:ext cx="793750" cy="1841500"/>
          </a:xfrm>
          <a:prstGeom prst="roundRect">
            <a:avLst>
              <a:gd name="adj" fmla="val 199"/>
            </a:avLst>
          </a:prstGeom>
          <a:blipFill dpi="0" rotWithShape="0">
            <a:blip r:embed="rId1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>
              <a:latin typeface="Times New Roman" pitchFamily="18" charset="0"/>
            </a:endParaRPr>
          </a:p>
        </p:txBody>
      </p:sp>
      <p:sp>
        <p:nvSpPr>
          <p:cNvPr id="2052" name="AutoShape 3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oundRect">
            <a:avLst>
              <a:gd name="adj" fmla="val 2000"/>
            </a:avLst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>
              <a:latin typeface="Times New Roman" pitchFamily="18" charset="0"/>
            </a:endParaRP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-28575"/>
            <a:ext cx="7750175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título de texto</a:t>
            </a:r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50175" cy="423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em estrutura de tópicos</a:t>
            </a:r>
          </a:p>
          <a:p>
            <a:pPr lvl="1"/>
            <a:r>
              <a:rPr lang="en-GB" smtClean="0"/>
              <a:t>Segundo Nível da Estrutura de Tópicos</a:t>
            </a:r>
          </a:p>
          <a:p>
            <a:pPr lvl="2"/>
            <a:r>
              <a:rPr lang="en-GB" smtClean="0"/>
              <a:t>Terceiro Nível da Estrutura de Tópicos</a:t>
            </a:r>
          </a:p>
          <a:p>
            <a:pPr lvl="3"/>
            <a:r>
              <a:rPr lang="en-GB" smtClean="0"/>
              <a:t>Quarto Nível da Estrutura de Tópicos</a:t>
            </a:r>
          </a:p>
          <a:p>
            <a:pPr lvl="4"/>
            <a:r>
              <a:rPr lang="en-GB" smtClean="0"/>
              <a:t>Quinto Nível da Estrutura de Tópicos</a:t>
            </a:r>
          </a:p>
          <a:p>
            <a:pPr lvl="4"/>
            <a:r>
              <a:rPr lang="en-GB" smtClean="0"/>
              <a:t>Sexto Nível da Estrutura de Tópicos</a:t>
            </a:r>
          </a:p>
          <a:p>
            <a:pPr lvl="4"/>
            <a:r>
              <a:rPr lang="en-GB" smtClean="0"/>
              <a:t>Sétimo Nível da Estrutura de Tópicos</a:t>
            </a:r>
          </a:p>
          <a:p>
            <a:pPr lvl="4"/>
            <a:r>
              <a:rPr lang="en-GB" smtClean="0"/>
              <a:t>Oitavo Nível da Estrutura de Tópicos</a:t>
            </a:r>
          </a:p>
          <a:p>
            <a:pPr lvl="4"/>
            <a:r>
              <a:rPr lang="en-GB" smtClean="0"/>
              <a:t>Nono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p:txStyles>
    <p:titleStyle>
      <a:lvl1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2pPr>
      <a:lvl3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3pPr>
      <a:lvl4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4pPr>
      <a:lvl5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5pPr>
      <a:lvl6pPr marL="457200" algn="l" defTabSz="449263" rtl="0" eaLnBrk="1" fontAlgn="base" hangingPunct="1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6pPr>
      <a:lvl7pPr marL="914400" algn="l" defTabSz="449263" rtl="0" eaLnBrk="1" fontAlgn="base" hangingPunct="1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7pPr>
      <a:lvl8pPr marL="1371600" algn="l" defTabSz="449263" rtl="0" eaLnBrk="1" fontAlgn="base" hangingPunct="1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8pPr>
      <a:lvl9pPr marL="1828800" algn="l" defTabSz="449263" rtl="0" eaLnBrk="1" fontAlgn="base" hangingPunct="1">
        <a:lnSpc>
          <a:spcPct val="95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Times New Roman" pitchFamily="18" charset="0"/>
        <a:defRPr sz="4400">
          <a:solidFill>
            <a:srgbClr val="333333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9pPr>
    </p:titleStyle>
    <p:bodyStyle>
      <a:lvl1pPr marL="320675" indent="-320675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264C"/>
        </a:buClr>
        <a:buSzPct val="85000"/>
        <a:buFont typeface="Times New Roman" pitchFamily="18" charset="0"/>
        <a:buBlip>
          <a:blip r:embed="rId15"/>
        </a:buBlip>
        <a:defRPr sz="3200">
          <a:solidFill>
            <a:srgbClr val="00264C"/>
          </a:solidFill>
          <a:latin typeface="+mn-lt"/>
          <a:ea typeface="+mn-ea"/>
          <a:cs typeface="+mn-cs"/>
        </a:defRPr>
      </a:lvl1pPr>
      <a:lvl2pPr marL="720725" indent="-263525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333333"/>
        </a:buClr>
        <a:buSzPct val="70000"/>
        <a:buFont typeface="Wingdings" pitchFamily="2" charset="2"/>
        <a:buChar char=""/>
        <a:defRPr sz="2800">
          <a:solidFill>
            <a:srgbClr val="00264C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264C"/>
        </a:buClr>
        <a:buSzPct val="70000"/>
        <a:buFont typeface="Wingdings" pitchFamily="2" charset="2"/>
        <a:buChar char=""/>
        <a:defRPr sz="2400">
          <a:solidFill>
            <a:srgbClr val="00264C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264C"/>
        </a:buClr>
        <a:buSzPct val="70000"/>
        <a:buFont typeface="Wingdings" pitchFamily="2" charset="2"/>
        <a:buChar char=""/>
        <a:defRPr sz="2000">
          <a:solidFill>
            <a:srgbClr val="00264C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264C"/>
        </a:buClr>
        <a:buSzPct val="100000"/>
        <a:buFont typeface="Times New Roman" pitchFamily="18" charset="0"/>
        <a:buChar char="•"/>
        <a:defRPr sz="2000">
          <a:solidFill>
            <a:srgbClr val="00264C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lnSpc>
          <a:spcPct val="95000"/>
        </a:lnSpc>
        <a:spcBef>
          <a:spcPts val="500"/>
        </a:spcBef>
        <a:spcAft>
          <a:spcPct val="0"/>
        </a:spcAft>
        <a:buClr>
          <a:srgbClr val="00264C"/>
        </a:buClr>
        <a:buSzPct val="100000"/>
        <a:buFont typeface="Times New Roman" pitchFamily="18" charset="0"/>
        <a:buChar char="•"/>
        <a:defRPr sz="2000">
          <a:solidFill>
            <a:srgbClr val="00264C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lnSpc>
          <a:spcPct val="95000"/>
        </a:lnSpc>
        <a:spcBef>
          <a:spcPts val="500"/>
        </a:spcBef>
        <a:spcAft>
          <a:spcPct val="0"/>
        </a:spcAft>
        <a:buClr>
          <a:srgbClr val="00264C"/>
        </a:buClr>
        <a:buSzPct val="100000"/>
        <a:buFont typeface="Times New Roman" pitchFamily="18" charset="0"/>
        <a:buChar char="•"/>
        <a:defRPr sz="2000">
          <a:solidFill>
            <a:srgbClr val="00264C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lnSpc>
          <a:spcPct val="95000"/>
        </a:lnSpc>
        <a:spcBef>
          <a:spcPts val="500"/>
        </a:spcBef>
        <a:spcAft>
          <a:spcPct val="0"/>
        </a:spcAft>
        <a:buClr>
          <a:srgbClr val="00264C"/>
        </a:buClr>
        <a:buSzPct val="100000"/>
        <a:buFont typeface="Times New Roman" pitchFamily="18" charset="0"/>
        <a:buChar char="•"/>
        <a:defRPr sz="2000">
          <a:solidFill>
            <a:srgbClr val="00264C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lnSpc>
          <a:spcPct val="95000"/>
        </a:lnSpc>
        <a:spcBef>
          <a:spcPts val="500"/>
        </a:spcBef>
        <a:spcAft>
          <a:spcPct val="0"/>
        </a:spcAft>
        <a:buClr>
          <a:srgbClr val="00264C"/>
        </a:buClr>
        <a:buSzPct val="100000"/>
        <a:buFont typeface="Times New Roman" pitchFamily="18" charset="0"/>
        <a:buChar char="•"/>
        <a:defRPr sz="2000">
          <a:solidFill>
            <a:srgbClr val="00264C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080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3081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11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2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2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308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308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110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11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12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13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14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311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116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3117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3118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9" y="1723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grpSp>
          <p:nvGrpSpPr>
            <p:cNvPr id="3084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107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08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09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3085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104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05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06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3086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101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02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03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308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8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8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0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148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61486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6148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8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8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6EF8966-FC45-4E3A-A4AB-BAB04CF1A4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90" r:id="rId7"/>
    <p:sldLayoutId id="2147484175" r:id="rId8"/>
    <p:sldLayoutId id="2147484176" r:id="rId9"/>
    <p:sldLayoutId id="2147484177" r:id="rId10"/>
    <p:sldLayoutId id="2147484178" r:id="rId11"/>
    <p:sldLayoutId id="2147484179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5" grpId="0"/>
      <p:bldP spid="61486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4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6148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4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6148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4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6148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4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6148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4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6148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521B4F0-7ADF-4551-8187-E329941F7CC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91" r:id="rId1"/>
    <p:sldLayoutId id="2147484180" r:id="rId2"/>
    <p:sldLayoutId id="2147484181" r:id="rId3"/>
    <p:sldLayoutId id="2147484182" r:id="rId4"/>
    <p:sldLayoutId id="2147484183" r:id="rId5"/>
    <p:sldLayoutId id="2147484184" r:id="rId6"/>
    <p:sldLayoutId id="2147484192" r:id="rId7"/>
    <p:sldLayoutId id="2147484185" r:id="rId8"/>
    <p:sldLayoutId id="2147484186" r:id="rId9"/>
    <p:sldLayoutId id="2147484187" r:id="rId10"/>
    <p:sldLayoutId id="214748418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/>
      <p:bldP spid="164867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48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6486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48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6486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48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6486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48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6486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48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6486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ctrTitle"/>
          </p:nvPr>
        </p:nvSpPr>
        <p:spPr>
          <a:xfrm>
            <a:off x="2286000" y="1828800"/>
            <a:ext cx="6705600" cy="2209800"/>
          </a:xfrm>
        </p:spPr>
        <p:txBody>
          <a:bodyPr/>
          <a:lstStyle/>
          <a:p>
            <a:pPr eaLnBrk="1" hangingPunct="1">
              <a:defRPr/>
            </a:pPr>
            <a:r>
              <a:rPr lang="pt-BR" smtClean="0"/>
              <a:t>Pronomes Demonstrativos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24075" y="4786313"/>
            <a:ext cx="6867525" cy="714375"/>
          </a:xfrm>
        </p:spPr>
        <p:txBody>
          <a:bodyPr/>
          <a:lstStyle/>
          <a:p>
            <a:pPr eaLnBrk="1" hangingPunct="1">
              <a:defRPr/>
            </a:pPr>
            <a:endParaRPr lang="pt-B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88" y="500063"/>
            <a:ext cx="8329612" cy="58816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pt-BR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pt-BR" sz="28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Outros exemplos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pt-BR" sz="2800" b="1" i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Font typeface="Wingdings" pitchFamily="2" charset="2"/>
              <a:buChar char="q"/>
              <a:defRPr/>
            </a:pPr>
            <a:r>
              <a:rPr lang="pt-BR" sz="2800" i="1" u="sng" dirty="0" smtClean="0">
                <a:solidFill>
                  <a:srgbClr val="7030A0"/>
                </a:solidFill>
              </a:rPr>
              <a:t>Este</a:t>
            </a:r>
            <a:r>
              <a:rPr lang="pt-BR" sz="2800" dirty="0" smtClean="0">
                <a:solidFill>
                  <a:srgbClr val="7030A0"/>
                </a:solidFill>
              </a:rPr>
              <a:t> indica </a:t>
            </a:r>
            <a:r>
              <a:rPr lang="pt-BR" sz="2800" b="1" dirty="0" smtClean="0">
                <a:solidFill>
                  <a:srgbClr val="7030A0"/>
                </a:solidFill>
              </a:rPr>
              <a:t>algo que vamos mencionar</a:t>
            </a:r>
            <a:r>
              <a:rPr lang="pt-BR" sz="2800" dirty="0" smtClean="0">
                <a:solidFill>
                  <a:srgbClr val="7030A0"/>
                </a:solidFill>
              </a:rPr>
              <a:t> e </a:t>
            </a:r>
            <a:r>
              <a:rPr lang="pt-BR" sz="2800" i="1" u="sng" dirty="0" smtClean="0">
                <a:solidFill>
                  <a:srgbClr val="7030A0"/>
                </a:solidFill>
              </a:rPr>
              <a:t>esse</a:t>
            </a:r>
            <a:r>
              <a:rPr lang="pt-BR" sz="2800" dirty="0" smtClean="0">
                <a:solidFill>
                  <a:srgbClr val="7030A0"/>
                </a:solidFill>
              </a:rPr>
              <a:t> diz respeito a </a:t>
            </a:r>
            <a:r>
              <a:rPr lang="pt-BR" sz="2800" b="1" dirty="0" smtClean="0">
                <a:solidFill>
                  <a:srgbClr val="7030A0"/>
                </a:solidFill>
              </a:rPr>
              <a:t>algo já mencionado</a:t>
            </a:r>
            <a:r>
              <a:rPr lang="pt-BR" sz="2800" dirty="0" smtClean="0">
                <a:solidFill>
                  <a:srgbClr val="7030A0"/>
                </a:solidFill>
              </a:rPr>
              <a:t>: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800" dirty="0" smtClean="0">
              <a:solidFill>
                <a:srgbClr val="7030A0"/>
              </a:solidFill>
            </a:endParaRP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pt-BR" sz="2800" dirty="0" smtClean="0"/>
              <a:t> 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América do Sul foi descoberta por espanhóis e portugueses; </a:t>
            </a:r>
            <a:r>
              <a:rPr lang="pt-BR" sz="28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estes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descobriram o Brasil e </a:t>
            </a:r>
            <a:r>
              <a:rPr lang="pt-BR" sz="28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aqueles, 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outra grande parte.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Estes</a:t>
            </a:r>
            <a:r>
              <a:rPr lang="pt-B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refere-se aos portugueses e </a:t>
            </a:r>
            <a:r>
              <a:rPr lang="pt-BR" sz="2800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aqueles</a:t>
            </a:r>
            <a:r>
              <a:rPr lang="pt-B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aos espanhóis.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pt-BR" sz="2800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288" y="1052513"/>
            <a:ext cx="8229600" cy="5329237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q"/>
              <a:defRPr/>
            </a:pP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continente americano foi descoberto, em sua quase totalidade, por espanhóis, ingleses e portugueses; </a:t>
            </a:r>
            <a:r>
              <a:rPr lang="pt-BR" sz="28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estes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descobriram o Brasil; </a:t>
            </a:r>
            <a:r>
              <a:rPr lang="pt-BR" sz="28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esses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os Estados Unidos; e </a:t>
            </a:r>
            <a:r>
              <a:rPr lang="pt-BR" sz="28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aqueles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grande parte da América Latina.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800" i="1" dirty="0" smtClean="0"/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pt-B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pt-BR" sz="2800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Estes</a:t>
            </a:r>
            <a:r>
              <a:rPr lang="pt-B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refere-se aos portugueses, </a:t>
            </a:r>
            <a:r>
              <a:rPr lang="pt-BR" sz="2800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esses</a:t>
            </a:r>
            <a:r>
              <a:rPr lang="pt-B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refere-se aos ingleses e </a:t>
            </a:r>
            <a:r>
              <a:rPr lang="pt-BR" sz="2800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aqueles</a:t>
            </a:r>
            <a:r>
              <a:rPr lang="pt-B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aos espanhóis.</a:t>
            </a:r>
            <a:endParaRPr lang="pt-BR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Conteúdo 2"/>
          <p:cNvSpPr>
            <a:spLocks noGrp="1"/>
          </p:cNvSpPr>
          <p:nvPr>
            <p:ph idx="1"/>
          </p:nvPr>
        </p:nvSpPr>
        <p:spPr>
          <a:xfrm>
            <a:off x="179388" y="357188"/>
            <a:ext cx="8785225" cy="614362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24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Empregue nos exercícios a seguir o pronome demonstrativo adequado: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– Tenha sempre lembrança ____: eu o amo e sempre o amarei. (disto, disso)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– Por que você está usando _____calça rasgada? (esta, essa)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– Como são difíceis _____dias que estamos atravessando! (estes, esses)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– O perdão e a vingança se opõem frontalmente: _____degrada os homens; _____os eleva. (esse, esta)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– Qual o manequim _____vestido que você está usando? (deste, desse)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– Senhor Presidente: em resposta ao ofício nº 5/92 _____ dessa Presidência, peço vênia para esclarecer que _______ Divisão que me cabe dirigir não pode ser responsabilizada por todas _______ irregularidades a que V. </a:t>
            </a:r>
            <a:r>
              <a:rPr lang="pt-BR" sz="19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</a:t>
            </a:r>
            <a:r>
              <a:rPr lang="pt-BR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se refere. (desta, dessa, esta, essa, estas, essas)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7 - _____ mês em que estamos está passando rápido. (este, esse)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– Você disse que vai viajar em março para o Rio Grande do Sul? _____mês também é de chuva lá _____Estado? (este, esse, neste, nesse, naquele)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– Será que ninguém _____casa me entende? (desta, dessa)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– Má escovação causa inflamação na gengiva e ____todos deviam saber. (isto, isso)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6072187"/>
          </a:xfrm>
        </p:spPr>
        <p:txBody>
          <a:bodyPr/>
          <a:lstStyle/>
          <a:p>
            <a:pPr eaLnBrk="1" hangingPunct="1"/>
            <a:r>
              <a:rPr lang="pt-BR" sz="2400" b="1" smtClean="0"/>
              <a:t>GABARITO</a:t>
            </a:r>
          </a:p>
          <a:p>
            <a:pPr eaLnBrk="1" hangingPunct="1"/>
            <a:endParaRPr lang="pt-BR" sz="2400" smtClean="0"/>
          </a:p>
          <a:p>
            <a:pPr eaLnBrk="1" hangingPunct="1"/>
            <a:r>
              <a:rPr lang="pt-BR" sz="2400" smtClean="0"/>
              <a:t>1 – DISTO</a:t>
            </a:r>
          </a:p>
          <a:p>
            <a:pPr eaLnBrk="1" hangingPunct="1"/>
            <a:r>
              <a:rPr lang="pt-BR" sz="2400" smtClean="0"/>
              <a:t>2 – ESSA</a:t>
            </a:r>
          </a:p>
          <a:p>
            <a:pPr eaLnBrk="1" hangingPunct="1"/>
            <a:r>
              <a:rPr lang="pt-BR" sz="2400" smtClean="0"/>
              <a:t>3 – ESTES</a:t>
            </a:r>
          </a:p>
          <a:p>
            <a:pPr eaLnBrk="1" hangingPunct="1"/>
            <a:r>
              <a:rPr lang="pt-BR" sz="2400" smtClean="0"/>
              <a:t>4 – ESTA, AQUELE</a:t>
            </a:r>
          </a:p>
          <a:p>
            <a:pPr eaLnBrk="1" hangingPunct="1"/>
            <a:r>
              <a:rPr lang="pt-BR" sz="2400" smtClean="0"/>
              <a:t>5 – DESSE</a:t>
            </a:r>
          </a:p>
          <a:p>
            <a:pPr eaLnBrk="1" hangingPunct="1"/>
            <a:r>
              <a:rPr lang="pt-BR" sz="2400" smtClean="0"/>
              <a:t>6 – DESSA, ESTA, ESSAS</a:t>
            </a:r>
          </a:p>
          <a:p>
            <a:pPr eaLnBrk="1" hangingPunct="1"/>
            <a:r>
              <a:rPr lang="pt-BR" sz="2400" smtClean="0"/>
              <a:t>7 – ESTE</a:t>
            </a:r>
          </a:p>
          <a:p>
            <a:pPr eaLnBrk="1" hangingPunct="1"/>
            <a:r>
              <a:rPr lang="pt-BR" sz="2400" smtClean="0"/>
              <a:t>8 – ESTE, NAQUELE</a:t>
            </a:r>
          </a:p>
          <a:p>
            <a:pPr eaLnBrk="1" hangingPunct="1"/>
            <a:r>
              <a:rPr lang="pt-BR" sz="2400" smtClean="0"/>
              <a:t>9 – DESTA</a:t>
            </a:r>
          </a:p>
          <a:p>
            <a:pPr eaLnBrk="1" hangingPunct="1"/>
            <a:r>
              <a:rPr lang="pt-BR" sz="2400" smtClean="0"/>
              <a:t>10 – ISSO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50" y="1285875"/>
            <a:ext cx="8372475" cy="486727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pt-BR" b="1" dirty="0" smtClean="0"/>
              <a:t>    </a:t>
            </a:r>
            <a:r>
              <a:rPr lang="pt-BR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Pronomes demonstrativos </a:t>
            </a:r>
          </a:p>
          <a:p>
            <a:pPr algn="just" eaLnBrk="1" hangingPunct="1">
              <a:defRPr/>
            </a:pPr>
            <a:r>
              <a:rPr lang="pt-BR" dirty="0" smtClean="0"/>
              <a:t>Demonstram a posição de um elemento qualquer em relação às pessoas do discurso, situando-os no espaço, no tempo ou no próprio discurso.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dirty="0" smtClean="0"/>
          </a:p>
          <a:p>
            <a:pPr algn="just" eaLnBrk="1" hangingPunct="1">
              <a:defRPr/>
            </a:pPr>
            <a:r>
              <a:rPr lang="pt-BR" dirty="0" smtClean="0"/>
              <a:t>Eles se apresentam em </a:t>
            </a:r>
            <a:r>
              <a:rPr lang="pt-BR" b="1" dirty="0" smtClean="0"/>
              <a:t>formas variáveis</a:t>
            </a:r>
            <a:r>
              <a:rPr lang="pt-BR" dirty="0" smtClean="0"/>
              <a:t> (gênero e número) e </a:t>
            </a:r>
            <a:r>
              <a:rPr lang="pt-BR" b="1" dirty="0" smtClean="0"/>
              <a:t>não-variáveis</a:t>
            </a:r>
            <a:r>
              <a:rPr lang="pt-BR" dirty="0" smtClean="0"/>
              <a:t>.</a:t>
            </a:r>
          </a:p>
          <a:p>
            <a:pPr eaLnBrk="1" hangingPunct="1">
              <a:defRPr/>
            </a:pPr>
            <a:endParaRPr lang="pt-B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88" y="1214438"/>
            <a:ext cx="8229600" cy="5357812"/>
          </a:xfrm>
        </p:spPr>
        <p:txBody>
          <a:bodyPr/>
          <a:lstStyle/>
          <a:p>
            <a:pPr eaLnBrk="1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400" dirty="0" smtClean="0">
                <a:solidFill>
                  <a:srgbClr val="414B56"/>
                </a:solidFill>
                <a:ea typeface="Times New Roman"/>
              </a:rPr>
              <a:t>                                          </a:t>
            </a:r>
            <a:r>
              <a:rPr lang="pt-BR" sz="2400" b="1" dirty="0" smtClean="0">
                <a:solidFill>
                  <a:srgbClr val="414B56"/>
                </a:solidFill>
                <a:ea typeface="Times New Roman"/>
              </a:rPr>
              <a:t>  </a:t>
            </a:r>
            <a:endParaRPr lang="pt-BR" sz="3600" dirty="0" smtClean="0">
              <a:latin typeface="Times New Roman"/>
              <a:ea typeface="Times New Roman"/>
            </a:endParaRPr>
          </a:p>
          <a:p>
            <a:pPr eaLnBrk="1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/>
              </a:rPr>
              <a:t>Pronomes Demonstrativos</a:t>
            </a:r>
            <a:endParaRPr lang="pt-BR" b="1" i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eaLnBrk="1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400" dirty="0" smtClean="0">
                <a:solidFill>
                  <a:srgbClr val="414B56"/>
                </a:solidFill>
                <a:ea typeface="Times New Roman"/>
              </a:rPr>
              <a:t> </a:t>
            </a:r>
            <a:endParaRPr lang="pt-BR" sz="3600" dirty="0" smtClean="0">
              <a:latin typeface="Times New Roman"/>
              <a:ea typeface="Times New Roman"/>
            </a:endParaRPr>
          </a:p>
          <a:p>
            <a:pPr eaLnBrk="1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pt-BR" sz="2400" b="1" dirty="0" smtClean="0">
                <a:solidFill>
                  <a:schemeClr val="accent5">
                    <a:lumMod val="50000"/>
                  </a:schemeClr>
                </a:solidFill>
                <a:ea typeface="Times New Roman"/>
              </a:rPr>
              <a:t>Primeira pessoa</a:t>
            </a:r>
            <a:endParaRPr lang="pt-BR" sz="3600" b="1" dirty="0" smtClean="0">
              <a:solidFill>
                <a:schemeClr val="accent5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eaLnBrk="1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400" b="1" dirty="0" smtClean="0">
                <a:solidFill>
                  <a:srgbClr val="414B56"/>
                </a:solidFill>
                <a:ea typeface="Times New Roman"/>
              </a:rPr>
              <a:t>Este, estes, esta, estas, isto</a:t>
            </a:r>
            <a:endParaRPr lang="pt-BR" sz="3600" b="1" dirty="0" smtClean="0">
              <a:latin typeface="Times New Roman"/>
              <a:ea typeface="Times New Roman"/>
            </a:endParaRPr>
          </a:p>
          <a:p>
            <a:pPr eaLnBrk="1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pt-BR" sz="2400" b="1" dirty="0" smtClean="0">
                <a:solidFill>
                  <a:schemeClr val="accent5">
                    <a:lumMod val="50000"/>
                  </a:schemeClr>
                </a:solidFill>
                <a:ea typeface="Times New Roman"/>
              </a:rPr>
              <a:t>Segunda pessoa</a:t>
            </a:r>
            <a:endParaRPr lang="pt-BR" sz="3600" b="1" dirty="0" smtClean="0">
              <a:solidFill>
                <a:schemeClr val="accent5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eaLnBrk="1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400" b="1" dirty="0" smtClean="0">
                <a:solidFill>
                  <a:srgbClr val="414B56"/>
                </a:solidFill>
                <a:ea typeface="Times New Roman"/>
              </a:rPr>
              <a:t>Esse, esses, essa, essas, isso</a:t>
            </a:r>
            <a:endParaRPr lang="pt-BR" sz="3600" b="1" dirty="0" smtClean="0">
              <a:latin typeface="Times New Roman"/>
              <a:ea typeface="Times New Roman"/>
            </a:endParaRPr>
          </a:p>
          <a:p>
            <a:pPr eaLnBrk="1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pt-BR" sz="2400" b="1" dirty="0" smtClean="0">
                <a:solidFill>
                  <a:schemeClr val="accent5">
                    <a:lumMod val="50000"/>
                  </a:schemeClr>
                </a:solidFill>
                <a:ea typeface="Times New Roman"/>
              </a:rPr>
              <a:t>Terceira pessoa</a:t>
            </a:r>
            <a:endParaRPr lang="pt-BR" sz="3600" b="1" dirty="0" smtClean="0">
              <a:solidFill>
                <a:schemeClr val="accent5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eaLnBrk="1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400" b="1" dirty="0" smtClean="0">
                <a:solidFill>
                  <a:srgbClr val="414B56"/>
                </a:solidFill>
                <a:ea typeface="Times New Roman"/>
              </a:rPr>
              <a:t>Aquele, aqueles, aquela, aquelas, aquilo</a:t>
            </a:r>
            <a:endParaRPr lang="pt-BR" sz="3600" b="1" dirty="0" smtClean="0">
              <a:latin typeface="Times New Roman"/>
              <a:ea typeface="Times New Roman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pt-BR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388" y="333375"/>
            <a:ext cx="8713787" cy="6000750"/>
          </a:xfrm>
        </p:spPr>
        <p:txBody>
          <a:bodyPr/>
          <a:lstStyle/>
          <a:p>
            <a:pPr algn="just" eaLnBrk="1" hangingPunct="1">
              <a:defRPr/>
            </a:pPr>
            <a:endParaRPr lang="pt-BR" sz="2400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t-BR" sz="2400" b="1" i="1" dirty="0" smtClean="0">
                <a:solidFill>
                  <a:schemeClr val="accent5">
                    <a:lumMod val="50000"/>
                  </a:schemeClr>
                </a:solidFill>
              </a:rPr>
              <a:t>USO DO PRONOME DEMONSTRATIVO COM REFERÊNCIA AO ESPAÇO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pt-BR" sz="2400" dirty="0" smtClean="0"/>
          </a:p>
          <a:p>
            <a:pPr algn="just" eaLnBrk="1" hangingPunct="1">
              <a:defRPr/>
            </a:pPr>
            <a:r>
              <a:rPr lang="pt-BR" sz="2400" dirty="0" smtClean="0">
                <a:solidFill>
                  <a:srgbClr val="7030A0"/>
                </a:solidFill>
              </a:rPr>
              <a:t>As formas de </a:t>
            </a:r>
            <a:r>
              <a:rPr lang="pt-BR" sz="2400" b="1" dirty="0" smtClean="0">
                <a:solidFill>
                  <a:srgbClr val="7030A0"/>
                </a:solidFill>
              </a:rPr>
              <a:t>primeira pessoa</a:t>
            </a:r>
            <a:r>
              <a:rPr lang="pt-BR" sz="2400" dirty="0" smtClean="0">
                <a:solidFill>
                  <a:srgbClr val="7030A0"/>
                </a:solidFill>
              </a:rPr>
              <a:t> indicam </a:t>
            </a:r>
            <a:r>
              <a:rPr lang="pt-BR" sz="2400" b="1" dirty="0" smtClean="0">
                <a:solidFill>
                  <a:srgbClr val="7030A0"/>
                </a:solidFill>
              </a:rPr>
              <a:t>proximidade de quem fala ou escreve</a:t>
            </a:r>
            <a:r>
              <a:rPr lang="pt-BR" sz="2400" dirty="0" smtClean="0">
                <a:solidFill>
                  <a:srgbClr val="7030A0"/>
                </a:solidFill>
              </a:rPr>
              <a:t>: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400" dirty="0" smtClean="0">
              <a:solidFill>
                <a:srgbClr val="7030A0"/>
              </a:solidFill>
            </a:endParaRP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pt-BR" sz="2400" dirty="0" smtClean="0"/>
              <a:t> </a:t>
            </a:r>
            <a:r>
              <a:rPr lang="pt-BR" sz="24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</a:t>
            </a:r>
            <a:r>
              <a:rPr lang="pt-BR" sz="2400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senhor ao </a:t>
            </a:r>
            <a:r>
              <a:rPr lang="pt-BR" sz="24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meu</a:t>
            </a: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lado é o meu avô.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400" dirty="0" smtClean="0"/>
          </a:p>
          <a:p>
            <a:pPr algn="just" eaLnBrk="1" hangingPunct="1">
              <a:defRPr/>
            </a:pPr>
            <a:r>
              <a:rPr lang="pt-BR" sz="2400" dirty="0" smtClean="0">
                <a:solidFill>
                  <a:srgbClr val="7030A0"/>
                </a:solidFill>
              </a:rPr>
              <a:t>Os demonstrativos de </a:t>
            </a:r>
            <a:r>
              <a:rPr lang="pt-BR" sz="2400" b="1" dirty="0" smtClean="0">
                <a:solidFill>
                  <a:srgbClr val="7030A0"/>
                </a:solidFill>
              </a:rPr>
              <a:t>primeira pessoa</a:t>
            </a:r>
            <a:r>
              <a:rPr lang="pt-BR" sz="2400" dirty="0" smtClean="0">
                <a:solidFill>
                  <a:srgbClr val="7030A0"/>
                </a:solidFill>
              </a:rPr>
              <a:t> podem indicar também o </a:t>
            </a:r>
            <a:r>
              <a:rPr lang="pt-BR" sz="2400" b="1" dirty="0" smtClean="0">
                <a:solidFill>
                  <a:srgbClr val="7030A0"/>
                </a:solidFill>
              </a:rPr>
              <a:t>tempo presente em relação a quem fala ou escreve.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400" dirty="0" smtClean="0">
              <a:solidFill>
                <a:srgbClr val="7030A0"/>
              </a:solidFill>
            </a:endParaRP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pt-BR" sz="2400" b="1" dirty="0" smtClean="0"/>
              <a:t> </a:t>
            </a:r>
            <a:r>
              <a:rPr lang="pt-BR" sz="24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Nestas</a:t>
            </a: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últimas horas </a:t>
            </a:r>
            <a:r>
              <a:rPr lang="pt-BR" sz="24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tenho</a:t>
            </a: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 sentido mais cansado que nunca.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pt-BR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" y="571500"/>
            <a:ext cx="8258175" cy="5857875"/>
          </a:xfrm>
        </p:spPr>
        <p:txBody>
          <a:bodyPr/>
          <a:lstStyle/>
          <a:p>
            <a:pPr eaLnBrk="1" hangingPunct="1">
              <a:defRPr/>
            </a:pPr>
            <a:endParaRPr lang="pt-BR" sz="2400" dirty="0" smtClean="0"/>
          </a:p>
          <a:p>
            <a:pPr eaLnBrk="1" hangingPunct="1">
              <a:defRPr/>
            </a:pPr>
            <a:endParaRPr lang="pt-BR" sz="2400" dirty="0" smtClean="0"/>
          </a:p>
          <a:p>
            <a:pPr algn="just" eaLnBrk="1" hangingPunct="1">
              <a:defRPr/>
            </a:pPr>
            <a:r>
              <a:rPr lang="pt-BR" sz="2400" dirty="0" smtClean="0">
                <a:solidFill>
                  <a:srgbClr val="7030A0"/>
                </a:solidFill>
              </a:rPr>
              <a:t>As formas de </a:t>
            </a:r>
            <a:r>
              <a:rPr lang="pt-BR" sz="2400" b="1" dirty="0" smtClean="0">
                <a:solidFill>
                  <a:srgbClr val="7030A0"/>
                </a:solidFill>
              </a:rPr>
              <a:t>segunda pessoa</a:t>
            </a:r>
            <a:r>
              <a:rPr lang="pt-BR" sz="2400" dirty="0" smtClean="0">
                <a:solidFill>
                  <a:srgbClr val="7030A0"/>
                </a:solidFill>
              </a:rPr>
              <a:t> indicam </a:t>
            </a:r>
            <a:r>
              <a:rPr lang="pt-BR" sz="2400" b="1" dirty="0" smtClean="0">
                <a:solidFill>
                  <a:srgbClr val="7030A0"/>
                </a:solidFill>
              </a:rPr>
              <a:t>proximidade da pessoa com quem se fala ou escreve: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400" b="1" dirty="0" smtClean="0">
              <a:solidFill>
                <a:srgbClr val="7030A0"/>
              </a:solidFill>
            </a:endParaRP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pt-BR" sz="2400" b="1" dirty="0" smtClean="0">
                <a:solidFill>
                  <a:srgbClr val="7030A0"/>
                </a:solidFill>
              </a:rPr>
              <a:t> </a:t>
            </a:r>
            <a:r>
              <a:rPr lang="pt-BR" sz="2400" b="1" i="1" dirty="0" smtClean="0">
                <a:solidFill>
                  <a:schemeClr val="accent5">
                    <a:lumMod val="50000"/>
                  </a:schemeClr>
                </a:solidFill>
              </a:rPr>
              <a:t>Essa</a:t>
            </a:r>
            <a:r>
              <a:rPr lang="pt-BR" sz="2400" i="1" dirty="0" smtClean="0"/>
              <a:t> foto que </a:t>
            </a:r>
            <a:r>
              <a:rPr lang="pt-BR" sz="2400" b="1" i="1" dirty="0" smtClean="0">
                <a:solidFill>
                  <a:schemeClr val="accent5">
                    <a:lumMod val="50000"/>
                  </a:schemeClr>
                </a:solidFill>
              </a:rPr>
              <a:t>tens</a:t>
            </a:r>
            <a:r>
              <a:rPr lang="pt-BR" sz="2400" i="1" dirty="0" smtClean="0"/>
              <a:t> na mão é antiga?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400" dirty="0" smtClean="0"/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400" dirty="0" smtClean="0"/>
          </a:p>
          <a:p>
            <a:pPr algn="just" eaLnBrk="1" hangingPunct="1">
              <a:defRPr/>
            </a:pPr>
            <a:r>
              <a:rPr lang="pt-BR" sz="2400" dirty="0" smtClean="0">
                <a:solidFill>
                  <a:srgbClr val="7030A0"/>
                </a:solidFill>
              </a:rPr>
              <a:t>Os pronomes de </a:t>
            </a:r>
            <a:r>
              <a:rPr lang="pt-BR" sz="2400" b="1" dirty="0" smtClean="0">
                <a:solidFill>
                  <a:srgbClr val="7030A0"/>
                </a:solidFill>
              </a:rPr>
              <a:t>terceira pessoa</a:t>
            </a:r>
            <a:r>
              <a:rPr lang="pt-BR" sz="2400" dirty="0" smtClean="0">
                <a:solidFill>
                  <a:srgbClr val="7030A0"/>
                </a:solidFill>
              </a:rPr>
              <a:t> marcam posição </a:t>
            </a:r>
            <a:r>
              <a:rPr lang="pt-BR" sz="2400" b="1" dirty="0" smtClean="0">
                <a:solidFill>
                  <a:srgbClr val="7030A0"/>
                </a:solidFill>
              </a:rPr>
              <a:t>próxima da pessoa de quem se fala ou posição distante dos dois interlocutores.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2400" b="1" dirty="0" smtClean="0"/>
              <a:t>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pt-BR" sz="2400" b="1" i="1" dirty="0" smtClean="0">
                <a:solidFill>
                  <a:schemeClr val="accent5">
                    <a:lumMod val="50000"/>
                  </a:schemeClr>
                </a:solidFill>
              </a:rPr>
              <a:t> Aquela</a:t>
            </a:r>
            <a:r>
              <a:rPr lang="pt-BR" sz="2400" i="1" dirty="0" smtClean="0"/>
              <a:t> foto que </a:t>
            </a:r>
            <a:r>
              <a:rPr lang="pt-BR" sz="2400" b="1" i="1" dirty="0" smtClean="0">
                <a:solidFill>
                  <a:schemeClr val="accent5">
                    <a:lumMod val="50000"/>
                  </a:schemeClr>
                </a:solidFill>
              </a:rPr>
              <a:t>ele</a:t>
            </a:r>
            <a:r>
              <a:rPr lang="pt-BR" sz="2400" i="1" dirty="0" smtClean="0"/>
              <a:t> tem na mão é antiga.</a:t>
            </a:r>
          </a:p>
          <a:p>
            <a:pPr eaLnBrk="1" hangingPunct="1">
              <a:defRPr/>
            </a:pPr>
            <a:endParaRPr lang="pt-BR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715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pt-BR" b="1" i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  USO DO PRONOME DEMONSTRATIVO COM REFERÊNCIA AO TEMPO </a:t>
            </a:r>
          </a:p>
          <a:p>
            <a:pPr eaLnBrk="1" hangingPunct="1">
              <a:defRPr/>
            </a:pPr>
            <a:endParaRPr lang="pt-BR" sz="2400" dirty="0" smtClean="0"/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2400" dirty="0" smtClean="0"/>
              <a:t>    </a:t>
            </a: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pronomes demonstrativos, além de marcar posição no espaço, marcam posição no tempo.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400" dirty="0" smtClean="0"/>
              <a:t/>
            </a:r>
            <a:br>
              <a:rPr lang="pt-BR" sz="2400" dirty="0" smtClean="0"/>
            </a:br>
            <a:endParaRPr lang="pt-BR" sz="2400" dirty="0" smtClean="0"/>
          </a:p>
          <a:p>
            <a:pPr eaLnBrk="1" hangingPunct="1">
              <a:defRPr/>
            </a:pPr>
            <a:r>
              <a:rPr lang="pt-BR" sz="2400" b="1" dirty="0" smtClean="0">
                <a:solidFill>
                  <a:srgbClr val="7030A0"/>
                </a:solidFill>
              </a:rPr>
              <a:t>Este</a:t>
            </a:r>
            <a:r>
              <a:rPr lang="pt-BR" sz="2400" dirty="0" smtClean="0">
                <a:solidFill>
                  <a:srgbClr val="7030A0"/>
                </a:solidFill>
              </a:rPr>
              <a:t> (e flexões) marca um tempo atual ao ato da fala.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pt-BR" sz="2400" dirty="0" smtClean="0">
              <a:solidFill>
                <a:srgbClr val="7030A0"/>
              </a:solidFill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pt-BR" sz="2400" b="1" i="1" dirty="0" smtClean="0">
                <a:solidFill>
                  <a:schemeClr val="accent1">
                    <a:lumMod val="50000"/>
                  </a:schemeClr>
                </a:solidFill>
              </a:rPr>
              <a:t>Neste</a:t>
            </a:r>
            <a:r>
              <a:rPr lang="pt-BR" sz="2400" i="1" dirty="0" smtClean="0"/>
              <a:t> instante </a:t>
            </a:r>
            <a:r>
              <a:rPr lang="pt-BR" sz="2400" b="1" i="1" dirty="0" smtClean="0">
                <a:solidFill>
                  <a:schemeClr val="accent1">
                    <a:lumMod val="50000"/>
                  </a:schemeClr>
                </a:solidFill>
              </a:rPr>
              <a:t>minha</a:t>
            </a:r>
            <a:r>
              <a:rPr lang="pt-BR" sz="2400" i="1" dirty="0" smtClean="0"/>
              <a:t> irmã está trabalhando.</a:t>
            </a:r>
            <a:endParaRPr lang="pt-BR" sz="2400" i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00063"/>
            <a:ext cx="8329613" cy="59293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pt-BR" sz="2400" b="1" dirty="0" smtClean="0"/>
          </a:p>
          <a:p>
            <a:pPr algn="just" eaLnBrk="1" hangingPunct="1">
              <a:defRPr/>
            </a:pPr>
            <a:r>
              <a:rPr lang="pt-BR" sz="2400" b="1" dirty="0" smtClean="0">
                <a:solidFill>
                  <a:srgbClr val="7030A0"/>
                </a:solidFill>
              </a:rPr>
              <a:t>Esse</a:t>
            </a:r>
            <a:r>
              <a:rPr lang="pt-BR" sz="2400" dirty="0" smtClean="0">
                <a:solidFill>
                  <a:srgbClr val="7030A0"/>
                </a:solidFill>
              </a:rPr>
              <a:t> (e flexões) marca um tempo anterior relativamente próximo ao ato da fala.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400" dirty="0" smtClean="0">
              <a:solidFill>
                <a:srgbClr val="7030A0"/>
              </a:solidFill>
            </a:endParaRP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mês passado fui promovida no trabalho. </a:t>
            </a:r>
            <a:r>
              <a:rPr lang="pt-BR" sz="24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Nesse</a:t>
            </a: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mesmo mês comprei meu apartamento.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400" dirty="0" smtClean="0"/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400" dirty="0" smtClean="0"/>
          </a:p>
          <a:p>
            <a:pPr algn="just" eaLnBrk="1" hangingPunct="1">
              <a:defRPr/>
            </a:pPr>
            <a:r>
              <a:rPr lang="pt-BR" sz="2400" dirty="0" smtClean="0"/>
              <a:t> </a:t>
            </a:r>
            <a:r>
              <a:rPr lang="pt-BR" sz="2400" b="1" dirty="0" smtClean="0">
                <a:solidFill>
                  <a:srgbClr val="7030A0"/>
                </a:solidFill>
              </a:rPr>
              <a:t>Aquele</a:t>
            </a:r>
            <a:r>
              <a:rPr lang="pt-BR" sz="2400" dirty="0" smtClean="0">
                <a:solidFill>
                  <a:srgbClr val="7030A0"/>
                </a:solidFill>
              </a:rPr>
              <a:t> (e flexões) marca um tempo remotamente anterior ao ato da fala.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2400" dirty="0" smtClean="0">
              <a:solidFill>
                <a:srgbClr val="7030A0"/>
              </a:solidFill>
            </a:endParaRP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Meu avô nasceu na década de 1930. </a:t>
            </a:r>
            <a:r>
              <a:rPr lang="pt-BR" sz="24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Naquela</a:t>
            </a:r>
            <a:r>
              <a:rPr lang="pt-B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época podia-se caminhar à noite em segurança. </a:t>
            </a:r>
            <a:endParaRPr lang="pt-B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288" y="188913"/>
            <a:ext cx="8401050" cy="6480175"/>
          </a:xfrm>
        </p:spPr>
        <p:txBody>
          <a:bodyPr/>
          <a:lstStyle/>
          <a:p>
            <a:pPr marL="0" algn="just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sz="2600" b="1" i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algn="ctr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pt-BR" sz="2800" b="1" i="1" dirty="0" smtClean="0">
                <a:solidFill>
                  <a:schemeClr val="accent5">
                    <a:lumMod val="50000"/>
                  </a:schemeClr>
                </a:solidFill>
              </a:rPr>
              <a:t>USO DO PRONOME DEMONSTRATIVO COM REFERÊNCIA AO DISCURSO</a:t>
            </a:r>
            <a:endParaRPr lang="pt-BR" sz="2600" b="1" i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algn="just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sz="2600" b="1" i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algn="just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pt-BR" sz="26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pronomes demonstrativos servem para fazer referência ao que já foi dito e ao que se vai dizer, no interior do discurso.</a:t>
            </a:r>
          </a:p>
          <a:p>
            <a:pPr marL="0" algn="just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sz="2600" dirty="0" smtClean="0"/>
          </a:p>
          <a:p>
            <a:pPr marL="0" algn="just" eaLnBrk="1" hangingPunct="1">
              <a:spcBef>
                <a:spcPts val="0"/>
              </a:spcBef>
              <a:defRPr/>
            </a:pPr>
            <a:r>
              <a:rPr lang="pt-BR" sz="2600" b="1" dirty="0" smtClean="0">
                <a:solidFill>
                  <a:srgbClr val="7030A0"/>
                </a:solidFill>
              </a:rPr>
              <a:t>Este</a:t>
            </a:r>
            <a:r>
              <a:rPr lang="pt-BR" sz="2600" dirty="0" smtClean="0">
                <a:solidFill>
                  <a:srgbClr val="7030A0"/>
                </a:solidFill>
              </a:rPr>
              <a:t> (e flexões) faz referência àquilo que vai ser dito posteriormente. </a:t>
            </a:r>
            <a:r>
              <a:rPr lang="pt-BR" sz="2600" dirty="0" smtClean="0"/>
              <a:t>     </a:t>
            </a:r>
          </a:p>
          <a:p>
            <a:pPr marL="0"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pt-BR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Espero sinceramente </a:t>
            </a:r>
            <a:r>
              <a:rPr lang="pt-BR" sz="26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isto</a:t>
            </a:r>
            <a:r>
              <a:rPr lang="pt-BR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que seja muito feliz.</a:t>
            </a:r>
          </a:p>
          <a:p>
            <a:pPr marL="0" algn="just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sz="2600" dirty="0" smtClean="0"/>
          </a:p>
          <a:p>
            <a:pPr marL="0" algn="just" eaLnBrk="1" hangingPunct="1">
              <a:spcBef>
                <a:spcPts val="0"/>
              </a:spcBef>
              <a:defRPr/>
            </a:pPr>
            <a:r>
              <a:rPr lang="pt-BR" sz="2600" b="1" dirty="0" smtClean="0">
                <a:solidFill>
                  <a:srgbClr val="7030A0"/>
                </a:solidFill>
              </a:rPr>
              <a:t>Esse</a:t>
            </a:r>
            <a:r>
              <a:rPr lang="pt-BR" sz="2600" dirty="0" smtClean="0">
                <a:solidFill>
                  <a:srgbClr val="7030A0"/>
                </a:solidFill>
              </a:rPr>
              <a:t> (e flexões) faz referência àquilo que já foi dito no discurso.</a:t>
            </a:r>
          </a:p>
          <a:p>
            <a:pPr marL="0"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pt-BR" sz="2600" dirty="0" smtClean="0">
                <a:solidFill>
                  <a:srgbClr val="7030A0"/>
                </a:solidFill>
              </a:rPr>
              <a:t> </a:t>
            </a:r>
            <a:r>
              <a:rPr lang="pt-BR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seja muito feliz: é </a:t>
            </a:r>
            <a:r>
              <a:rPr lang="pt-BR" sz="26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isso</a:t>
            </a:r>
            <a:r>
              <a:rPr lang="pt-BR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que espero.</a:t>
            </a:r>
          </a:p>
          <a:p>
            <a:pPr marL="0" algn="just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pt-BR" sz="2200" dirty="0" smtClean="0"/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288" y="908050"/>
            <a:ext cx="8229600" cy="5400675"/>
          </a:xfrm>
        </p:spPr>
        <p:txBody>
          <a:bodyPr/>
          <a:lstStyle/>
          <a:p>
            <a:pPr marL="0" algn="ctr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pt-BR" b="1" i="1" dirty="0" smtClean="0">
                <a:solidFill>
                  <a:schemeClr val="accent5">
                    <a:lumMod val="50000"/>
                  </a:schemeClr>
                </a:solidFill>
              </a:rPr>
              <a:t>USO DO PRONOME DEMONSTRATIVO COM MAIS DE UMA REFERÊNCIA </a:t>
            </a:r>
            <a:endParaRPr lang="pt-BR" b="1" i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algn="just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dirty="0" smtClean="0"/>
          </a:p>
          <a:p>
            <a:pPr marL="0" algn="just" eaLnBrk="1" hangingPunct="1">
              <a:spcBef>
                <a:spcPts val="0"/>
              </a:spcBef>
              <a:defRPr/>
            </a:pPr>
            <a:r>
              <a:rPr lang="pt-BR" sz="2800" b="1" dirty="0" smtClean="0">
                <a:solidFill>
                  <a:srgbClr val="7030A0"/>
                </a:solidFill>
              </a:rPr>
              <a:t>Este</a:t>
            </a:r>
            <a:r>
              <a:rPr lang="pt-BR" sz="2800" dirty="0" smtClean="0">
                <a:solidFill>
                  <a:srgbClr val="7030A0"/>
                </a:solidFill>
              </a:rPr>
              <a:t> em oposição a </a:t>
            </a:r>
            <a:r>
              <a:rPr lang="pt-BR" sz="2800" b="1" u="sng" dirty="0" smtClean="0">
                <a:solidFill>
                  <a:srgbClr val="7030A0"/>
                </a:solidFill>
              </a:rPr>
              <a:t>aquele</a:t>
            </a:r>
            <a:r>
              <a:rPr lang="pt-BR" sz="2800" dirty="0" smtClean="0">
                <a:solidFill>
                  <a:srgbClr val="7030A0"/>
                </a:solidFill>
              </a:rPr>
              <a:t>: quando se quer fazer referência a elementos já mencionados, </a:t>
            </a:r>
            <a:r>
              <a:rPr lang="pt-BR" sz="2800" b="1" u="sng" dirty="0" smtClean="0">
                <a:solidFill>
                  <a:srgbClr val="7030A0"/>
                </a:solidFill>
              </a:rPr>
              <a:t>este</a:t>
            </a:r>
            <a:r>
              <a:rPr lang="pt-BR" sz="2800" dirty="0" smtClean="0">
                <a:solidFill>
                  <a:srgbClr val="7030A0"/>
                </a:solidFill>
              </a:rPr>
              <a:t> se refere ao mais próximo, </a:t>
            </a:r>
            <a:r>
              <a:rPr lang="pt-BR" sz="2800" b="1" u="sng" dirty="0" smtClean="0">
                <a:solidFill>
                  <a:srgbClr val="7030A0"/>
                </a:solidFill>
              </a:rPr>
              <a:t>aquele</a:t>
            </a:r>
            <a:r>
              <a:rPr lang="pt-BR" sz="2800" dirty="0" smtClean="0">
                <a:solidFill>
                  <a:srgbClr val="7030A0"/>
                </a:solidFill>
              </a:rPr>
              <a:t>, ao mais distante.</a:t>
            </a:r>
          </a:p>
          <a:p>
            <a:pPr marL="0" algn="just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sz="2800" dirty="0" smtClean="0">
              <a:solidFill>
                <a:srgbClr val="7030A0"/>
              </a:solidFill>
            </a:endParaRPr>
          </a:p>
          <a:p>
            <a:pPr marL="0"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Romance e Suspense são gêneros que me agradam, </a:t>
            </a:r>
            <a:r>
              <a:rPr lang="pt-BR" sz="28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 deixa ansioso, </a:t>
            </a:r>
            <a:r>
              <a:rPr lang="pt-BR" sz="28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aquele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sensível. </a:t>
            </a:r>
            <a:endParaRPr lang="pt-BR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3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sign padrão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sign padrão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alões">
  <a:themeElements>
    <a:clrScheme name="Balõe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õ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õe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õe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õe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õe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õe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õe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õe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õe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õe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ceano">
  <a:themeElements>
    <a:clrScheme name="Oceano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o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Tema13</Template>
  <TotalTime>92</TotalTime>
  <Words>785</Words>
  <Application>Microsoft Office PowerPoint</Application>
  <PresentationFormat>Apresentação na tela (4:3)</PresentationFormat>
  <Paragraphs>100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Tema13</vt:lpstr>
      <vt:lpstr>Design padrão</vt:lpstr>
      <vt:lpstr>Balões</vt:lpstr>
      <vt:lpstr>Oceano</vt:lpstr>
      <vt:lpstr>Pronomes Demonstrativos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Pronomes Demonstrativos</dc:title>
  <dc:creator>Isabel</dc:creator>
  <cp:lastModifiedBy>Monssuete</cp:lastModifiedBy>
  <cp:revision>12</cp:revision>
  <dcterms:created xsi:type="dcterms:W3CDTF">2009-08-27T00:09:55Z</dcterms:created>
  <dcterms:modified xsi:type="dcterms:W3CDTF">2013-05-06T22:24:29Z</dcterms:modified>
</cp:coreProperties>
</file>